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1" r:id="rId7"/>
    <p:sldId id="262" r:id="rId8"/>
    <p:sldId id="263" r:id="rId9"/>
    <p:sldId id="265" r:id="rId10"/>
    <p:sldId id="264" r:id="rId11"/>
    <p:sldId id="266" r:id="rId12"/>
    <p:sldId id="267" r:id="rId13"/>
    <p:sldId id="268" r:id="rId14"/>
    <p:sldId id="269" r:id="rId15"/>
    <p:sldId id="270" r:id="rId16"/>
    <p:sldId id="271" r:id="rId17"/>
    <p:sldId id="272" r:id="rId18"/>
    <p:sldId id="274" r:id="rId19"/>
    <p:sldId id="273" r:id="rId20"/>
    <p:sldId id="275" r:id="rId21"/>
    <p:sldId id="276" r:id="rId22"/>
    <p:sldId id="277" r:id="rId23"/>
    <p:sldId id="278" r:id="rId24"/>
    <p:sldId id="287" r:id="rId25"/>
    <p:sldId id="279" r:id="rId26"/>
    <p:sldId id="280" r:id="rId27"/>
    <p:sldId id="281" r:id="rId28"/>
    <p:sldId id="282" r:id="rId29"/>
    <p:sldId id="283" r:id="rId30"/>
    <p:sldId id="284" r:id="rId31"/>
    <p:sldId id="285" r:id="rId32"/>
    <p:sldId id="286" r:id="rId33"/>
    <p:sldId id="288" r:id="rId3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AE00084-6F4A-4F20-BCC0-22557579CB33}" v="9" dt="2019-10-23T12:07:55.93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03" autoAdjust="0"/>
    <p:restoredTop sz="94660"/>
  </p:normalViewPr>
  <p:slideViewPr>
    <p:cSldViewPr snapToGrid="0">
      <p:cViewPr>
        <p:scale>
          <a:sx n="75" d="100"/>
          <a:sy n="75" d="100"/>
        </p:scale>
        <p:origin x="66" y="64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6/11/relationships/changesInfo" Target="changesInfos/changesInfo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40"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Zach Adair" userId="86137f20e1c1bb66" providerId="LiveId" clId="{7AE00084-6F4A-4F20-BCC0-22557579CB33}"/>
    <pc:docChg chg="undo custSel mod addSld modSld">
      <pc:chgData name="Zach Adair" userId="86137f20e1c1bb66" providerId="LiveId" clId="{7AE00084-6F4A-4F20-BCC0-22557579CB33}" dt="2019-10-23T12:07:55.914" v="1299"/>
      <pc:docMkLst>
        <pc:docMk/>
      </pc:docMkLst>
      <pc:sldChg chg="addSp delSp modSp add mod setBg">
        <pc:chgData name="Zach Adair" userId="86137f20e1c1bb66" providerId="LiveId" clId="{7AE00084-6F4A-4F20-BCC0-22557579CB33}" dt="2019-10-23T12:07:49.158" v="1298" actId="255"/>
        <pc:sldMkLst>
          <pc:docMk/>
          <pc:sldMk cId="2694309000" sldId="286"/>
        </pc:sldMkLst>
        <pc:spChg chg="mod">
          <ac:chgData name="Zach Adair" userId="86137f20e1c1bb66" providerId="LiveId" clId="{7AE00084-6F4A-4F20-BCC0-22557579CB33}" dt="2019-10-23T12:06:42.249" v="1134" actId="26606"/>
          <ac:spMkLst>
            <pc:docMk/>
            <pc:sldMk cId="2694309000" sldId="286"/>
            <ac:spMk id="2" creationId="{BACCC48E-8EFC-4B99-A63A-7167816CE342}"/>
          </ac:spMkLst>
        </pc:spChg>
        <pc:spChg chg="mod ord">
          <ac:chgData name="Zach Adair" userId="86137f20e1c1bb66" providerId="LiveId" clId="{7AE00084-6F4A-4F20-BCC0-22557579CB33}" dt="2019-10-23T12:07:49.158" v="1298" actId="255"/>
          <ac:spMkLst>
            <pc:docMk/>
            <pc:sldMk cId="2694309000" sldId="286"/>
            <ac:spMk id="3" creationId="{B9CF51B8-6B8D-4B30-BD93-FBC5CBD1BD0F}"/>
          </ac:spMkLst>
        </pc:spChg>
        <pc:grpChg chg="add">
          <ac:chgData name="Zach Adair" userId="86137f20e1c1bb66" providerId="LiveId" clId="{7AE00084-6F4A-4F20-BCC0-22557579CB33}" dt="2019-10-23T12:06:42.249" v="1134" actId="26606"/>
          <ac:grpSpMkLst>
            <pc:docMk/>
            <pc:sldMk cId="2694309000" sldId="286"/>
            <ac:grpSpMk id="10" creationId="{8E1DDAD8-1D10-4640-A034-BE90015E37B6}"/>
          </ac:grpSpMkLst>
        </pc:grpChg>
        <pc:grpChg chg="add">
          <ac:chgData name="Zach Adair" userId="86137f20e1c1bb66" providerId="LiveId" clId="{7AE00084-6F4A-4F20-BCC0-22557579CB33}" dt="2019-10-23T12:06:42.249" v="1134" actId="26606"/>
          <ac:grpSpMkLst>
            <pc:docMk/>
            <pc:sldMk cId="2694309000" sldId="286"/>
            <ac:grpSpMk id="14" creationId="{FD642FB6-2808-4BC5-AE0B-7302C24B78A5}"/>
          </ac:grpSpMkLst>
        </pc:grpChg>
        <pc:picChg chg="add del mod">
          <ac:chgData name="Zach Adair" userId="86137f20e1c1bb66" providerId="LiveId" clId="{7AE00084-6F4A-4F20-BCC0-22557579CB33}" dt="2019-10-23T11:58:47.092" v="516" actId="478"/>
          <ac:picMkLst>
            <pc:docMk/>
            <pc:sldMk cId="2694309000" sldId="286"/>
            <ac:picMk id="4" creationId="{42BFA5A7-8082-4639-8A14-52E2C910CEBA}"/>
          </ac:picMkLst>
        </pc:picChg>
        <pc:picChg chg="add mod">
          <ac:chgData name="Zach Adair" userId="86137f20e1c1bb66" providerId="LiveId" clId="{7AE00084-6F4A-4F20-BCC0-22557579CB33}" dt="2019-10-23T12:06:42.249" v="1134" actId="26606"/>
          <ac:picMkLst>
            <pc:docMk/>
            <pc:sldMk cId="2694309000" sldId="286"/>
            <ac:picMk id="5" creationId="{48D4F564-01A6-466A-8FB0-9EEF4D964251}"/>
          </ac:picMkLst>
        </pc:picChg>
      </pc:sldChg>
      <pc:sldChg chg="addSp delSp modSp add mod setBg">
        <pc:chgData name="Zach Adair" userId="86137f20e1c1bb66" providerId="LiveId" clId="{7AE00084-6F4A-4F20-BCC0-22557579CB33}" dt="2019-10-23T11:56:38.540" v="298" actId="20577"/>
        <pc:sldMkLst>
          <pc:docMk/>
          <pc:sldMk cId="4205082202" sldId="287"/>
        </pc:sldMkLst>
        <pc:spChg chg="mod">
          <ac:chgData name="Zach Adair" userId="86137f20e1c1bb66" providerId="LiveId" clId="{7AE00084-6F4A-4F20-BCC0-22557579CB33}" dt="2019-10-23T11:55:32.785" v="169" actId="14100"/>
          <ac:spMkLst>
            <pc:docMk/>
            <pc:sldMk cId="4205082202" sldId="287"/>
            <ac:spMk id="2" creationId="{3037E3DA-CCD2-4D59-ACC8-6BF52B16D4D7}"/>
          </ac:spMkLst>
        </pc:spChg>
        <pc:spChg chg="del">
          <ac:chgData name="Zach Adair" userId="86137f20e1c1bb66" providerId="LiveId" clId="{7AE00084-6F4A-4F20-BCC0-22557579CB33}" dt="2019-10-23T11:53:12.021" v="36"/>
          <ac:spMkLst>
            <pc:docMk/>
            <pc:sldMk cId="4205082202" sldId="287"/>
            <ac:spMk id="3" creationId="{A913F7D0-F467-4AB2-BC45-1C4268A94B62}"/>
          </ac:spMkLst>
        </pc:spChg>
        <pc:spChg chg="add del mod">
          <ac:chgData name="Zach Adair" userId="86137f20e1c1bb66" providerId="LiveId" clId="{7AE00084-6F4A-4F20-BCC0-22557579CB33}" dt="2019-10-23T11:53:17.706" v="37"/>
          <ac:spMkLst>
            <pc:docMk/>
            <pc:sldMk cId="4205082202" sldId="287"/>
            <ac:spMk id="4" creationId="{CFD6AAA1-014A-484D-9456-571CA58B84FC}"/>
          </ac:spMkLst>
        </pc:spChg>
        <pc:spChg chg="add del mod">
          <ac:chgData name="Zach Adair" userId="86137f20e1c1bb66" providerId="LiveId" clId="{7AE00084-6F4A-4F20-BCC0-22557579CB33}" dt="2019-10-23T11:53:17.706" v="37"/>
          <ac:spMkLst>
            <pc:docMk/>
            <pc:sldMk cId="4205082202" sldId="287"/>
            <ac:spMk id="5" creationId="{03EAD8E4-0A62-4491-9FE8-BC9124308723}"/>
          </ac:spMkLst>
        </pc:spChg>
        <pc:spChg chg="add del mod">
          <ac:chgData name="Zach Adair" userId="86137f20e1c1bb66" providerId="LiveId" clId="{7AE00084-6F4A-4F20-BCC0-22557579CB33}" dt="2019-10-23T11:53:17.706" v="37"/>
          <ac:spMkLst>
            <pc:docMk/>
            <pc:sldMk cId="4205082202" sldId="287"/>
            <ac:spMk id="6" creationId="{510F0586-4501-4E06-9481-61BB7FB4C447}"/>
          </ac:spMkLst>
        </pc:spChg>
        <pc:spChg chg="add del mod">
          <ac:chgData name="Zach Adair" userId="86137f20e1c1bb66" providerId="LiveId" clId="{7AE00084-6F4A-4F20-BCC0-22557579CB33}" dt="2019-10-23T11:53:17.706" v="37"/>
          <ac:spMkLst>
            <pc:docMk/>
            <pc:sldMk cId="4205082202" sldId="287"/>
            <ac:spMk id="7" creationId="{5D31E524-CF37-4CDB-8941-1B7E40F1B0AB}"/>
          </ac:spMkLst>
        </pc:spChg>
        <pc:spChg chg="add mod">
          <ac:chgData name="Zach Adair" userId="86137f20e1c1bb66" providerId="LiveId" clId="{7AE00084-6F4A-4F20-BCC0-22557579CB33}" dt="2019-10-23T11:56:38.540" v="298" actId="20577"/>
          <ac:spMkLst>
            <pc:docMk/>
            <pc:sldMk cId="4205082202" sldId="287"/>
            <ac:spMk id="8" creationId="{9E3E1F32-C1E2-46B6-B436-1E1E26E53B74}"/>
          </ac:spMkLst>
        </pc:spChg>
        <pc:spChg chg="add del mod">
          <ac:chgData name="Zach Adair" userId="86137f20e1c1bb66" providerId="LiveId" clId="{7AE00084-6F4A-4F20-BCC0-22557579CB33}" dt="2019-10-23T11:54:12.497" v="120" actId="478"/>
          <ac:spMkLst>
            <pc:docMk/>
            <pc:sldMk cId="4205082202" sldId="287"/>
            <ac:spMk id="9" creationId="{FA3C4CF3-B052-405C-B472-01469DE48C26}"/>
          </ac:spMkLst>
        </pc:spChg>
        <pc:spChg chg="add">
          <ac:chgData name="Zach Adair" userId="86137f20e1c1bb66" providerId="LiveId" clId="{7AE00084-6F4A-4F20-BCC0-22557579CB33}" dt="2019-10-23T11:54:33.234" v="124" actId="26606"/>
          <ac:spMkLst>
            <pc:docMk/>
            <pc:sldMk cId="4205082202" sldId="287"/>
            <ac:spMk id="73" creationId="{01958E0A-0BC1-424F-9B41-D614FC13A47E}"/>
          </ac:spMkLst>
        </pc:spChg>
        <pc:grpChg chg="add">
          <ac:chgData name="Zach Adair" userId="86137f20e1c1bb66" providerId="LiveId" clId="{7AE00084-6F4A-4F20-BCC0-22557579CB33}" dt="2019-10-23T11:54:33.234" v="124" actId="26606"/>
          <ac:grpSpMkLst>
            <pc:docMk/>
            <pc:sldMk cId="4205082202" sldId="287"/>
            <ac:grpSpMk id="17" creationId="{9795E515-5F57-431F-9A0D-3A0419DF7572}"/>
          </ac:grpSpMkLst>
        </pc:grpChg>
        <pc:picChg chg="add mod">
          <ac:chgData name="Zach Adair" userId="86137f20e1c1bb66" providerId="LiveId" clId="{7AE00084-6F4A-4F20-BCC0-22557579CB33}" dt="2019-10-23T11:54:48.358" v="127" actId="14100"/>
          <ac:picMkLst>
            <pc:docMk/>
            <pc:sldMk cId="4205082202" sldId="287"/>
            <ac:picMk id="10" creationId="{2E84E0E9-1F6C-42A4-90B5-485AD18655F8}"/>
          </ac:picMkLst>
        </pc:picChg>
        <pc:picChg chg="add">
          <ac:chgData name="Zach Adair" userId="86137f20e1c1bb66" providerId="LiveId" clId="{7AE00084-6F4A-4F20-BCC0-22557579CB33}" dt="2019-10-23T11:54:33.234" v="124" actId="26606"/>
          <ac:picMkLst>
            <pc:docMk/>
            <pc:sldMk cId="4205082202" sldId="287"/>
            <ac:picMk id="15" creationId="{50C065C3-0FE3-4452-B765-CB05BBB2A983}"/>
          </ac:picMkLst>
        </pc:picChg>
      </pc:sldChg>
      <pc:sldChg chg="add">
        <pc:chgData name="Zach Adair" userId="86137f20e1c1bb66" providerId="LiveId" clId="{7AE00084-6F4A-4F20-BCC0-22557579CB33}" dt="2019-10-23T12:07:55.914" v="1299"/>
        <pc:sldMkLst>
          <pc:docMk/>
          <pc:sldMk cId="2595942964" sldId="288"/>
        </pc:sldMkLst>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4" Type="http://schemas.openxmlformats.org/officeDocument/2006/relationships/image" Target="../media/image6.svg"/></Relationships>
</file>

<file path=ppt/diagrams/_rels/data2.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diagrams/_rels/drawing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4" Type="http://schemas.openxmlformats.org/officeDocument/2006/relationships/image" Target="../media/image6.svg"/></Relationships>
</file>

<file path=ppt/diagrams/_rels/drawing2.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0844EEF-10CA-4474-8899-B446D51FBFE0}"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77B071C5-6894-4110-97B4-34DB9594FDAF}">
      <dgm:prSet custT="1"/>
      <dgm:spPr/>
      <dgm:t>
        <a:bodyPr/>
        <a:lstStyle/>
        <a:p>
          <a:pPr>
            <a:lnSpc>
              <a:spcPct val="100000"/>
            </a:lnSpc>
          </a:pPr>
          <a:r>
            <a:rPr lang="en-US" sz="2000" dirty="0"/>
            <a:t>The reason for looking at these Chronic Conditions is these 10 have been recorded in the United States for being roughly 5% of the patient population but account for almost 50% of patient and hospital costs. </a:t>
          </a:r>
        </a:p>
      </dgm:t>
    </dgm:pt>
    <dgm:pt modelId="{387FC0F6-719D-4501-951D-F64E6EEECB3F}" type="parTrans" cxnId="{C47BA010-3527-4591-A138-E633F0E08C76}">
      <dgm:prSet/>
      <dgm:spPr/>
      <dgm:t>
        <a:bodyPr/>
        <a:lstStyle/>
        <a:p>
          <a:endParaRPr lang="en-US"/>
        </a:p>
      </dgm:t>
    </dgm:pt>
    <dgm:pt modelId="{FA610464-4906-4132-8F51-512D3C188C28}" type="sibTrans" cxnId="{C47BA010-3527-4591-A138-E633F0E08C76}">
      <dgm:prSet/>
      <dgm:spPr/>
      <dgm:t>
        <a:bodyPr/>
        <a:lstStyle/>
        <a:p>
          <a:endParaRPr lang="en-US"/>
        </a:p>
      </dgm:t>
    </dgm:pt>
    <dgm:pt modelId="{60500CED-B90A-40E8-8FA5-7B779216FA06}">
      <dgm:prSet custT="1"/>
      <dgm:spPr/>
      <dgm:t>
        <a:bodyPr/>
        <a:lstStyle/>
        <a:p>
          <a:pPr>
            <a:lnSpc>
              <a:spcPct val="100000"/>
            </a:lnSpc>
          </a:pPr>
          <a:r>
            <a:rPr lang="en-US" sz="2000" dirty="0"/>
            <a:t>The objective of this investigation is to gain a deeper understanding of patients with these chronic conditions and find what key variables from their patient encounter or from their social environments might indicate a trend to help care for these patients and possibly help prevent them from contracting one of these conditions. </a:t>
          </a:r>
        </a:p>
      </dgm:t>
    </dgm:pt>
    <dgm:pt modelId="{5019D993-3C83-483B-B311-47B1C0046753}" type="parTrans" cxnId="{D56B5D9A-AB60-44E6-8A3B-B5599DAED60E}">
      <dgm:prSet/>
      <dgm:spPr/>
      <dgm:t>
        <a:bodyPr/>
        <a:lstStyle/>
        <a:p>
          <a:endParaRPr lang="en-US"/>
        </a:p>
      </dgm:t>
    </dgm:pt>
    <dgm:pt modelId="{4FA06F4A-EB4F-4944-8D19-6E8026B779A7}" type="sibTrans" cxnId="{D56B5D9A-AB60-44E6-8A3B-B5599DAED60E}">
      <dgm:prSet/>
      <dgm:spPr/>
      <dgm:t>
        <a:bodyPr/>
        <a:lstStyle/>
        <a:p>
          <a:endParaRPr lang="en-US"/>
        </a:p>
      </dgm:t>
    </dgm:pt>
    <dgm:pt modelId="{3972BE33-6E37-411D-AA57-D9F1EB7D0BCF}" type="pres">
      <dgm:prSet presAssocID="{00844EEF-10CA-4474-8899-B446D51FBFE0}" presName="root" presStyleCnt="0">
        <dgm:presLayoutVars>
          <dgm:dir/>
          <dgm:resizeHandles val="exact"/>
        </dgm:presLayoutVars>
      </dgm:prSet>
      <dgm:spPr/>
    </dgm:pt>
    <dgm:pt modelId="{9A66A241-799E-4D29-94C2-CBBD8E8DEDE4}" type="pres">
      <dgm:prSet presAssocID="{77B071C5-6894-4110-97B4-34DB9594FDAF}" presName="compNode" presStyleCnt="0"/>
      <dgm:spPr/>
    </dgm:pt>
    <dgm:pt modelId="{76156C2D-013B-4C12-9499-FE34A7B44DA5}" type="pres">
      <dgm:prSet presAssocID="{77B071C5-6894-4110-97B4-34DB9594FDAF}" presName="bgRect" presStyleLbl="bgShp" presStyleIdx="0" presStyleCnt="2"/>
      <dgm:spPr/>
    </dgm:pt>
    <dgm:pt modelId="{751845AD-583D-4B8B-81AB-D1D0747E797B}" type="pres">
      <dgm:prSet presAssocID="{77B071C5-6894-4110-97B4-34DB9594FDAF}"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Kidney"/>
        </a:ext>
      </dgm:extLst>
    </dgm:pt>
    <dgm:pt modelId="{19A4EFE5-BCA3-4353-A324-B413F7AAD539}" type="pres">
      <dgm:prSet presAssocID="{77B071C5-6894-4110-97B4-34DB9594FDAF}" presName="spaceRect" presStyleCnt="0"/>
      <dgm:spPr/>
    </dgm:pt>
    <dgm:pt modelId="{5AEEE46A-2F2D-4FB0-A047-C78661B0C270}" type="pres">
      <dgm:prSet presAssocID="{77B071C5-6894-4110-97B4-34DB9594FDAF}" presName="parTx" presStyleLbl="revTx" presStyleIdx="0" presStyleCnt="2">
        <dgm:presLayoutVars>
          <dgm:chMax val="0"/>
          <dgm:chPref val="0"/>
        </dgm:presLayoutVars>
      </dgm:prSet>
      <dgm:spPr/>
    </dgm:pt>
    <dgm:pt modelId="{06142858-0025-4C15-B3AF-E035C76D01A5}" type="pres">
      <dgm:prSet presAssocID="{FA610464-4906-4132-8F51-512D3C188C28}" presName="sibTrans" presStyleCnt="0"/>
      <dgm:spPr/>
    </dgm:pt>
    <dgm:pt modelId="{CC886A5C-DFE0-428D-9393-ABEB54A2AF91}" type="pres">
      <dgm:prSet presAssocID="{60500CED-B90A-40E8-8FA5-7B779216FA06}" presName="compNode" presStyleCnt="0"/>
      <dgm:spPr/>
    </dgm:pt>
    <dgm:pt modelId="{446F6279-51DF-4BE1-92F8-420ADEE56344}" type="pres">
      <dgm:prSet presAssocID="{60500CED-B90A-40E8-8FA5-7B779216FA06}" presName="bgRect" presStyleLbl="bgShp" presStyleIdx="1" presStyleCnt="2" custScaleY="108082"/>
      <dgm:spPr/>
    </dgm:pt>
    <dgm:pt modelId="{AF711B0B-F7D1-441E-8E2C-4E2AECF65B1E}" type="pres">
      <dgm:prSet presAssocID="{60500CED-B90A-40E8-8FA5-7B779216FA06}"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usiness Growth"/>
        </a:ext>
      </dgm:extLst>
    </dgm:pt>
    <dgm:pt modelId="{F1701758-5051-4609-AC66-34FDCC8BCAAE}" type="pres">
      <dgm:prSet presAssocID="{60500CED-B90A-40E8-8FA5-7B779216FA06}" presName="spaceRect" presStyleCnt="0"/>
      <dgm:spPr/>
    </dgm:pt>
    <dgm:pt modelId="{FFE92093-A09D-46A2-BDAF-AAF3B4BCE26D}" type="pres">
      <dgm:prSet presAssocID="{60500CED-B90A-40E8-8FA5-7B779216FA06}" presName="parTx" presStyleLbl="revTx" presStyleIdx="1" presStyleCnt="2">
        <dgm:presLayoutVars>
          <dgm:chMax val="0"/>
          <dgm:chPref val="0"/>
        </dgm:presLayoutVars>
      </dgm:prSet>
      <dgm:spPr/>
    </dgm:pt>
  </dgm:ptLst>
  <dgm:cxnLst>
    <dgm:cxn modelId="{C47BA010-3527-4591-A138-E633F0E08C76}" srcId="{00844EEF-10CA-4474-8899-B446D51FBFE0}" destId="{77B071C5-6894-4110-97B4-34DB9594FDAF}" srcOrd="0" destOrd="0" parTransId="{387FC0F6-719D-4501-951D-F64E6EEECB3F}" sibTransId="{FA610464-4906-4132-8F51-512D3C188C28}"/>
    <dgm:cxn modelId="{7E6F6D7E-75CE-4B86-BE92-5D2EF5E4AD93}" type="presOf" srcId="{77B071C5-6894-4110-97B4-34DB9594FDAF}" destId="{5AEEE46A-2F2D-4FB0-A047-C78661B0C270}" srcOrd="0" destOrd="0" presId="urn:microsoft.com/office/officeart/2018/2/layout/IconVerticalSolidList"/>
    <dgm:cxn modelId="{D56B5D9A-AB60-44E6-8A3B-B5599DAED60E}" srcId="{00844EEF-10CA-4474-8899-B446D51FBFE0}" destId="{60500CED-B90A-40E8-8FA5-7B779216FA06}" srcOrd="1" destOrd="0" parTransId="{5019D993-3C83-483B-B311-47B1C0046753}" sibTransId="{4FA06F4A-EB4F-4944-8D19-6E8026B779A7}"/>
    <dgm:cxn modelId="{3004CDA9-2955-42DA-851E-B894FACEE37A}" type="presOf" srcId="{00844EEF-10CA-4474-8899-B446D51FBFE0}" destId="{3972BE33-6E37-411D-AA57-D9F1EB7D0BCF}" srcOrd="0" destOrd="0" presId="urn:microsoft.com/office/officeart/2018/2/layout/IconVerticalSolidList"/>
    <dgm:cxn modelId="{AFC3F1C0-966E-4673-9986-A599181FAA17}" type="presOf" srcId="{60500CED-B90A-40E8-8FA5-7B779216FA06}" destId="{FFE92093-A09D-46A2-BDAF-AAF3B4BCE26D}" srcOrd="0" destOrd="0" presId="urn:microsoft.com/office/officeart/2018/2/layout/IconVerticalSolidList"/>
    <dgm:cxn modelId="{48ACEB10-2322-4BBC-9F70-775CFBEBA1C4}" type="presParOf" srcId="{3972BE33-6E37-411D-AA57-D9F1EB7D0BCF}" destId="{9A66A241-799E-4D29-94C2-CBBD8E8DEDE4}" srcOrd="0" destOrd="0" presId="urn:microsoft.com/office/officeart/2018/2/layout/IconVerticalSolidList"/>
    <dgm:cxn modelId="{28212BFE-286A-4BDE-B48F-D1063040AB36}" type="presParOf" srcId="{9A66A241-799E-4D29-94C2-CBBD8E8DEDE4}" destId="{76156C2D-013B-4C12-9499-FE34A7B44DA5}" srcOrd="0" destOrd="0" presId="urn:microsoft.com/office/officeart/2018/2/layout/IconVerticalSolidList"/>
    <dgm:cxn modelId="{10D61845-5000-4183-9D7B-C0722FD69F97}" type="presParOf" srcId="{9A66A241-799E-4D29-94C2-CBBD8E8DEDE4}" destId="{751845AD-583D-4B8B-81AB-D1D0747E797B}" srcOrd="1" destOrd="0" presId="urn:microsoft.com/office/officeart/2018/2/layout/IconVerticalSolidList"/>
    <dgm:cxn modelId="{57C61B68-C0F1-44FC-ABD5-F20FCE5B714F}" type="presParOf" srcId="{9A66A241-799E-4D29-94C2-CBBD8E8DEDE4}" destId="{19A4EFE5-BCA3-4353-A324-B413F7AAD539}" srcOrd="2" destOrd="0" presId="urn:microsoft.com/office/officeart/2018/2/layout/IconVerticalSolidList"/>
    <dgm:cxn modelId="{918BD295-670E-4AA8-AB33-98D8D65C92BA}" type="presParOf" srcId="{9A66A241-799E-4D29-94C2-CBBD8E8DEDE4}" destId="{5AEEE46A-2F2D-4FB0-A047-C78661B0C270}" srcOrd="3" destOrd="0" presId="urn:microsoft.com/office/officeart/2018/2/layout/IconVerticalSolidList"/>
    <dgm:cxn modelId="{A9D43A73-1627-4F4B-BA9C-A32C41A4020C}" type="presParOf" srcId="{3972BE33-6E37-411D-AA57-D9F1EB7D0BCF}" destId="{06142858-0025-4C15-B3AF-E035C76D01A5}" srcOrd="1" destOrd="0" presId="urn:microsoft.com/office/officeart/2018/2/layout/IconVerticalSolidList"/>
    <dgm:cxn modelId="{A9474E61-7F75-419C-8960-C8F0A7875169}" type="presParOf" srcId="{3972BE33-6E37-411D-AA57-D9F1EB7D0BCF}" destId="{CC886A5C-DFE0-428D-9393-ABEB54A2AF91}" srcOrd="2" destOrd="0" presId="urn:microsoft.com/office/officeart/2018/2/layout/IconVerticalSolidList"/>
    <dgm:cxn modelId="{09599078-2BB4-45AD-B6BE-7FA519455859}" type="presParOf" srcId="{CC886A5C-DFE0-428D-9393-ABEB54A2AF91}" destId="{446F6279-51DF-4BE1-92F8-420ADEE56344}" srcOrd="0" destOrd="0" presId="urn:microsoft.com/office/officeart/2018/2/layout/IconVerticalSolidList"/>
    <dgm:cxn modelId="{EAB01431-B693-4553-A035-AB7C2293AD0D}" type="presParOf" srcId="{CC886A5C-DFE0-428D-9393-ABEB54A2AF91}" destId="{AF711B0B-F7D1-441E-8E2C-4E2AECF65B1E}" srcOrd="1" destOrd="0" presId="urn:microsoft.com/office/officeart/2018/2/layout/IconVerticalSolidList"/>
    <dgm:cxn modelId="{9E44C9B0-E3C4-4DB5-A7B3-5707149FE85E}" type="presParOf" srcId="{CC886A5C-DFE0-428D-9393-ABEB54A2AF91}" destId="{F1701758-5051-4609-AC66-34FDCC8BCAAE}" srcOrd="2" destOrd="0" presId="urn:microsoft.com/office/officeart/2018/2/layout/IconVerticalSolidList"/>
    <dgm:cxn modelId="{4EF7011F-94D3-4CCC-B153-824CC7D20A03}" type="presParOf" srcId="{CC886A5C-DFE0-428D-9393-ABEB54A2AF91}" destId="{FFE92093-A09D-46A2-BDAF-AAF3B4BCE26D}"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C54DAB9-DE0E-4A5C-AFE4-0140B7B74F04}" type="doc">
      <dgm:prSet loTypeId="urn:microsoft.com/office/officeart/2018/2/layout/IconLabelDescriptionList" loCatId="icon" qsTypeId="urn:microsoft.com/office/officeart/2005/8/quickstyle/simple1" qsCatId="simple" csTypeId="urn:microsoft.com/office/officeart/2018/5/colors/Iconchunking_neutralbg_colorful1" csCatId="colorful" phldr="1"/>
      <dgm:spPr/>
      <dgm:t>
        <a:bodyPr/>
        <a:lstStyle/>
        <a:p>
          <a:endParaRPr lang="en-US"/>
        </a:p>
      </dgm:t>
    </dgm:pt>
    <dgm:pt modelId="{D042C510-C4F3-44EA-A044-A9B387640FC5}">
      <dgm:prSet/>
      <dgm:spPr/>
      <dgm:t>
        <a:bodyPr/>
        <a:lstStyle/>
        <a:p>
          <a:pPr algn="ctr">
            <a:defRPr b="1"/>
          </a:pPr>
          <a:r>
            <a:rPr lang="en-US" dirty="0"/>
            <a:t>Data Collection</a:t>
          </a:r>
        </a:p>
      </dgm:t>
    </dgm:pt>
    <dgm:pt modelId="{44D0AC5F-A815-4958-9797-327EBF73F86B}" type="parTrans" cxnId="{B58A0B88-95C3-4798-8C5B-8CE4E7FC2FE3}">
      <dgm:prSet/>
      <dgm:spPr/>
      <dgm:t>
        <a:bodyPr/>
        <a:lstStyle/>
        <a:p>
          <a:endParaRPr lang="en-US"/>
        </a:p>
      </dgm:t>
    </dgm:pt>
    <dgm:pt modelId="{3018886E-AB86-4B2C-BD01-36B885AC9B55}" type="sibTrans" cxnId="{B58A0B88-95C3-4798-8C5B-8CE4E7FC2FE3}">
      <dgm:prSet/>
      <dgm:spPr/>
      <dgm:t>
        <a:bodyPr/>
        <a:lstStyle/>
        <a:p>
          <a:endParaRPr lang="en-US"/>
        </a:p>
      </dgm:t>
    </dgm:pt>
    <dgm:pt modelId="{3BF804AA-A714-44BB-9442-668D7E0F7A03}">
      <dgm:prSet custT="1"/>
      <dgm:spPr/>
      <dgm:t>
        <a:bodyPr/>
        <a:lstStyle/>
        <a:p>
          <a:r>
            <a:rPr lang="en-US" sz="1600" dirty="0"/>
            <a:t>Collecting the Data from various locations and pulling it together through a workflow in Alteryx</a:t>
          </a:r>
        </a:p>
      </dgm:t>
    </dgm:pt>
    <dgm:pt modelId="{0A615F06-B8C9-4EE3-998F-F27A87CE87E6}" type="parTrans" cxnId="{BBF46CD3-9EB0-405F-80AC-946CEC91A925}">
      <dgm:prSet/>
      <dgm:spPr/>
      <dgm:t>
        <a:bodyPr/>
        <a:lstStyle/>
        <a:p>
          <a:endParaRPr lang="en-US"/>
        </a:p>
      </dgm:t>
    </dgm:pt>
    <dgm:pt modelId="{84FF5B92-ED0A-4727-ADB1-BC9E9C968C15}" type="sibTrans" cxnId="{BBF46CD3-9EB0-405F-80AC-946CEC91A925}">
      <dgm:prSet/>
      <dgm:spPr/>
      <dgm:t>
        <a:bodyPr/>
        <a:lstStyle/>
        <a:p>
          <a:endParaRPr lang="en-US"/>
        </a:p>
      </dgm:t>
    </dgm:pt>
    <dgm:pt modelId="{91AD1012-5E84-4CC4-954B-E95D99726E21}">
      <dgm:prSet/>
      <dgm:spPr/>
      <dgm:t>
        <a:bodyPr/>
        <a:lstStyle/>
        <a:p>
          <a:pPr algn="ctr">
            <a:defRPr b="1"/>
          </a:pPr>
          <a:r>
            <a:rPr lang="en-US" dirty="0"/>
            <a:t>Exploratory Data Analysis</a:t>
          </a:r>
        </a:p>
      </dgm:t>
    </dgm:pt>
    <dgm:pt modelId="{A18F7A6A-A1E5-4C3D-B6B0-5C7D5FD7F0C4}" type="parTrans" cxnId="{0D3BAAA8-E0E4-45A2-9DBD-5C0415DBB782}">
      <dgm:prSet/>
      <dgm:spPr/>
      <dgm:t>
        <a:bodyPr/>
        <a:lstStyle/>
        <a:p>
          <a:endParaRPr lang="en-US"/>
        </a:p>
      </dgm:t>
    </dgm:pt>
    <dgm:pt modelId="{13F00291-AE24-4748-8A6E-3D2BAE06F1ED}" type="sibTrans" cxnId="{0D3BAAA8-E0E4-45A2-9DBD-5C0415DBB782}">
      <dgm:prSet/>
      <dgm:spPr/>
      <dgm:t>
        <a:bodyPr/>
        <a:lstStyle/>
        <a:p>
          <a:endParaRPr lang="en-US"/>
        </a:p>
      </dgm:t>
    </dgm:pt>
    <dgm:pt modelId="{8C1CF587-80EF-4209-901D-ED02DE5D3735}">
      <dgm:prSet/>
      <dgm:spPr/>
      <dgm:t>
        <a:bodyPr/>
        <a:lstStyle/>
        <a:p>
          <a:r>
            <a:rPr lang="en-US" dirty="0"/>
            <a:t>Understand the dimensions and structure in RStudio and make sure the dataset is ready for modeling</a:t>
          </a:r>
        </a:p>
      </dgm:t>
    </dgm:pt>
    <dgm:pt modelId="{3D55886A-9522-436E-B156-9B1CB3BA3EDE}" type="parTrans" cxnId="{E1012245-A3B7-4FFF-805D-4DBA8094F030}">
      <dgm:prSet/>
      <dgm:spPr/>
      <dgm:t>
        <a:bodyPr/>
        <a:lstStyle/>
        <a:p>
          <a:endParaRPr lang="en-US"/>
        </a:p>
      </dgm:t>
    </dgm:pt>
    <dgm:pt modelId="{461801D8-6643-4358-B206-957066F4A319}" type="sibTrans" cxnId="{E1012245-A3B7-4FFF-805D-4DBA8094F030}">
      <dgm:prSet/>
      <dgm:spPr/>
      <dgm:t>
        <a:bodyPr/>
        <a:lstStyle/>
        <a:p>
          <a:endParaRPr lang="en-US"/>
        </a:p>
      </dgm:t>
    </dgm:pt>
    <dgm:pt modelId="{273D800F-A4B7-4B9A-87C8-64C2BB7D17C9}">
      <dgm:prSet/>
      <dgm:spPr/>
      <dgm:t>
        <a:bodyPr/>
        <a:lstStyle/>
        <a:p>
          <a:r>
            <a:rPr lang="en-US" dirty="0"/>
            <a:t>Visualize different aspects of the dataset using Tableau and then turning those insights into interactive dashboards that the end user can use. </a:t>
          </a:r>
        </a:p>
      </dgm:t>
    </dgm:pt>
    <dgm:pt modelId="{BE210D8D-490A-4090-828C-D55C3D8DF9C0}" type="parTrans" cxnId="{40FFCF0D-01D2-46C9-9897-77EE37107DE5}">
      <dgm:prSet/>
      <dgm:spPr/>
      <dgm:t>
        <a:bodyPr/>
        <a:lstStyle/>
        <a:p>
          <a:endParaRPr lang="en-US"/>
        </a:p>
      </dgm:t>
    </dgm:pt>
    <dgm:pt modelId="{FA8CC312-A6FE-4837-9590-69BAB80A84C7}" type="sibTrans" cxnId="{40FFCF0D-01D2-46C9-9897-77EE37107DE5}">
      <dgm:prSet/>
      <dgm:spPr/>
      <dgm:t>
        <a:bodyPr/>
        <a:lstStyle/>
        <a:p>
          <a:endParaRPr lang="en-US"/>
        </a:p>
      </dgm:t>
    </dgm:pt>
    <dgm:pt modelId="{45674395-0F8E-4544-9EAB-0B32A14C3966}">
      <dgm:prSet/>
      <dgm:spPr/>
      <dgm:t>
        <a:bodyPr/>
        <a:lstStyle/>
        <a:p>
          <a:pPr algn="ctr">
            <a:defRPr b="1"/>
          </a:pPr>
          <a:r>
            <a:rPr lang="en-US" dirty="0"/>
            <a:t>Cluster Analysis </a:t>
          </a:r>
        </a:p>
      </dgm:t>
    </dgm:pt>
    <dgm:pt modelId="{4EFBC22D-1D96-4631-A2E5-0366ED002952}" type="parTrans" cxnId="{2EFBD4F4-ED90-45BB-A184-8B545E4C0D27}">
      <dgm:prSet/>
      <dgm:spPr/>
      <dgm:t>
        <a:bodyPr/>
        <a:lstStyle/>
        <a:p>
          <a:endParaRPr lang="en-US"/>
        </a:p>
      </dgm:t>
    </dgm:pt>
    <dgm:pt modelId="{E1F25E03-2AE8-4405-A1B6-9F3722496CEE}" type="sibTrans" cxnId="{2EFBD4F4-ED90-45BB-A184-8B545E4C0D27}">
      <dgm:prSet/>
      <dgm:spPr/>
      <dgm:t>
        <a:bodyPr/>
        <a:lstStyle/>
        <a:p>
          <a:endParaRPr lang="en-US"/>
        </a:p>
      </dgm:t>
    </dgm:pt>
    <dgm:pt modelId="{3DF765B8-812A-4D8A-B1E6-226E4B726086}">
      <dgm:prSet/>
      <dgm:spPr/>
      <dgm:t>
        <a:bodyPr/>
        <a:lstStyle/>
        <a:p>
          <a:r>
            <a:rPr lang="en-US" dirty="0"/>
            <a:t>Jump Back into RStudio to run a Hierarchical Cluster Analysis (HCA) and K-Means clustering methods upon the dataset and draw conclusions about the patient population</a:t>
          </a:r>
        </a:p>
      </dgm:t>
    </dgm:pt>
    <dgm:pt modelId="{11613287-0A5C-4131-9F52-7E4BD2B8A25F}" type="parTrans" cxnId="{961F0A80-12DD-4F8D-8094-85F8770B9F8E}">
      <dgm:prSet/>
      <dgm:spPr/>
      <dgm:t>
        <a:bodyPr/>
        <a:lstStyle/>
        <a:p>
          <a:endParaRPr lang="en-US"/>
        </a:p>
      </dgm:t>
    </dgm:pt>
    <dgm:pt modelId="{0FF19FB2-36BA-4EBA-B25B-6A5C799955AB}" type="sibTrans" cxnId="{961F0A80-12DD-4F8D-8094-85F8770B9F8E}">
      <dgm:prSet/>
      <dgm:spPr/>
      <dgm:t>
        <a:bodyPr/>
        <a:lstStyle/>
        <a:p>
          <a:endParaRPr lang="en-US"/>
        </a:p>
      </dgm:t>
    </dgm:pt>
    <dgm:pt modelId="{978C991A-7AFF-43C0-B02B-5161B816F003}">
      <dgm:prSet/>
      <dgm:spPr/>
      <dgm:t>
        <a:bodyPr/>
        <a:lstStyle/>
        <a:p>
          <a:pPr algn="ctr">
            <a:defRPr b="1"/>
          </a:pPr>
          <a:r>
            <a:rPr lang="en-US" dirty="0"/>
            <a:t>Reflection</a:t>
          </a:r>
        </a:p>
      </dgm:t>
    </dgm:pt>
    <dgm:pt modelId="{8A1B2258-0B69-4731-B989-0BD0A1281098}" type="parTrans" cxnId="{0902EBF2-985F-4C71-977A-19B4885A3836}">
      <dgm:prSet/>
      <dgm:spPr/>
      <dgm:t>
        <a:bodyPr/>
        <a:lstStyle/>
        <a:p>
          <a:endParaRPr lang="en-US"/>
        </a:p>
      </dgm:t>
    </dgm:pt>
    <dgm:pt modelId="{E3C5C099-39AC-472E-BDC5-89E3D3ECB592}" type="sibTrans" cxnId="{0902EBF2-985F-4C71-977A-19B4885A3836}">
      <dgm:prSet/>
      <dgm:spPr/>
      <dgm:t>
        <a:bodyPr/>
        <a:lstStyle/>
        <a:p>
          <a:endParaRPr lang="en-US"/>
        </a:p>
      </dgm:t>
    </dgm:pt>
    <dgm:pt modelId="{083A3CD4-33A0-4911-B0A1-8EEBED08CED8}">
      <dgm:prSet/>
      <dgm:spPr/>
      <dgm:t>
        <a:bodyPr/>
        <a:lstStyle/>
        <a:p>
          <a:r>
            <a:rPr lang="en-US"/>
            <a:t>What was learned about the patients</a:t>
          </a:r>
        </a:p>
      </dgm:t>
    </dgm:pt>
    <dgm:pt modelId="{BCB865E8-E8C5-4B10-B0CA-A16A148C9A42}" type="parTrans" cxnId="{DC096B9B-4597-47ED-A1EF-D9F4AF016C22}">
      <dgm:prSet/>
      <dgm:spPr/>
      <dgm:t>
        <a:bodyPr/>
        <a:lstStyle/>
        <a:p>
          <a:endParaRPr lang="en-US"/>
        </a:p>
      </dgm:t>
    </dgm:pt>
    <dgm:pt modelId="{9AE4F259-B7DB-4BAC-9659-9FD7E5894C75}" type="sibTrans" cxnId="{DC096B9B-4597-47ED-A1EF-D9F4AF016C22}">
      <dgm:prSet/>
      <dgm:spPr/>
      <dgm:t>
        <a:bodyPr/>
        <a:lstStyle/>
        <a:p>
          <a:endParaRPr lang="en-US"/>
        </a:p>
      </dgm:t>
    </dgm:pt>
    <dgm:pt modelId="{ED1BCAAD-1196-4A48-AE9D-6D0CFD16A8BB}">
      <dgm:prSet/>
      <dgm:spPr/>
      <dgm:t>
        <a:bodyPr/>
        <a:lstStyle/>
        <a:p>
          <a:r>
            <a:rPr lang="en-US"/>
            <a:t>What could have made the project better</a:t>
          </a:r>
        </a:p>
      </dgm:t>
    </dgm:pt>
    <dgm:pt modelId="{6EBC7B75-8846-4C93-966F-BA3098381655}" type="parTrans" cxnId="{21149831-4F5A-4CF3-918A-5B582AF5A8B9}">
      <dgm:prSet/>
      <dgm:spPr/>
      <dgm:t>
        <a:bodyPr/>
        <a:lstStyle/>
        <a:p>
          <a:endParaRPr lang="en-US"/>
        </a:p>
      </dgm:t>
    </dgm:pt>
    <dgm:pt modelId="{B9108071-3A76-476B-B9C7-B6C7E178F657}" type="sibTrans" cxnId="{21149831-4F5A-4CF3-918A-5B582AF5A8B9}">
      <dgm:prSet/>
      <dgm:spPr/>
      <dgm:t>
        <a:bodyPr/>
        <a:lstStyle/>
        <a:p>
          <a:endParaRPr lang="en-US"/>
        </a:p>
      </dgm:t>
    </dgm:pt>
    <dgm:pt modelId="{E0C4E586-C897-4842-8A59-6BC5A912104B}">
      <dgm:prSet/>
      <dgm:spPr/>
      <dgm:t>
        <a:bodyPr/>
        <a:lstStyle/>
        <a:p>
          <a:r>
            <a:rPr lang="en-US"/>
            <a:t>Next Steps </a:t>
          </a:r>
        </a:p>
      </dgm:t>
    </dgm:pt>
    <dgm:pt modelId="{7786EC54-0385-47B0-B645-1E0417DE27EB}" type="parTrans" cxnId="{B5A86B04-8F00-4CC0-8902-C79766DDBE0E}">
      <dgm:prSet/>
      <dgm:spPr/>
      <dgm:t>
        <a:bodyPr/>
        <a:lstStyle/>
        <a:p>
          <a:endParaRPr lang="en-US"/>
        </a:p>
      </dgm:t>
    </dgm:pt>
    <dgm:pt modelId="{212F5418-F607-493F-B779-1EEF0014FBF5}" type="sibTrans" cxnId="{B5A86B04-8F00-4CC0-8902-C79766DDBE0E}">
      <dgm:prSet/>
      <dgm:spPr/>
      <dgm:t>
        <a:bodyPr/>
        <a:lstStyle/>
        <a:p>
          <a:endParaRPr lang="en-US"/>
        </a:p>
      </dgm:t>
    </dgm:pt>
    <dgm:pt modelId="{B5D543AB-0657-48CE-8171-CFA223CC6D2D}" type="pres">
      <dgm:prSet presAssocID="{0C54DAB9-DE0E-4A5C-AFE4-0140B7B74F04}" presName="root" presStyleCnt="0">
        <dgm:presLayoutVars>
          <dgm:dir/>
          <dgm:resizeHandles val="exact"/>
        </dgm:presLayoutVars>
      </dgm:prSet>
      <dgm:spPr/>
    </dgm:pt>
    <dgm:pt modelId="{CD54734E-B138-4B38-9BCF-414EE29CD47D}" type="pres">
      <dgm:prSet presAssocID="{D042C510-C4F3-44EA-A044-A9B387640FC5}" presName="compNode" presStyleCnt="0"/>
      <dgm:spPr/>
    </dgm:pt>
    <dgm:pt modelId="{3684A1F2-4FE9-4987-8C04-580B6DAAE2E2}" type="pres">
      <dgm:prSet presAssocID="{D042C510-C4F3-44EA-A044-A9B387640FC5}" presName="iconRect" presStyleLbl="node1" presStyleIdx="0" presStyleCnt="4" custAng="16200000" custLinFactX="366439" custLinFactNeighborX="400000" custLinFactNeighborY="-11610"/>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Flowchart"/>
        </a:ext>
      </dgm:extLst>
    </dgm:pt>
    <dgm:pt modelId="{4810DB16-5565-4220-9D66-26CB7B1138E9}" type="pres">
      <dgm:prSet presAssocID="{D042C510-C4F3-44EA-A044-A9B387640FC5}" presName="iconSpace" presStyleCnt="0"/>
      <dgm:spPr/>
    </dgm:pt>
    <dgm:pt modelId="{12BDF630-2F08-4C2C-ADFC-58D7B6DDA9AA}" type="pres">
      <dgm:prSet presAssocID="{D042C510-C4F3-44EA-A044-A9B387640FC5}" presName="parTx" presStyleLbl="revTx" presStyleIdx="0" presStyleCnt="8">
        <dgm:presLayoutVars>
          <dgm:chMax val="0"/>
          <dgm:chPref val="0"/>
        </dgm:presLayoutVars>
      </dgm:prSet>
      <dgm:spPr/>
    </dgm:pt>
    <dgm:pt modelId="{350F535B-F64E-4033-99A3-8D5FAC07E246}" type="pres">
      <dgm:prSet presAssocID="{D042C510-C4F3-44EA-A044-A9B387640FC5}" presName="txSpace" presStyleCnt="0"/>
      <dgm:spPr/>
    </dgm:pt>
    <dgm:pt modelId="{4D1B3791-8241-45ED-8465-BC546A252DA3}" type="pres">
      <dgm:prSet presAssocID="{D042C510-C4F3-44EA-A044-A9B387640FC5}" presName="desTx" presStyleLbl="revTx" presStyleIdx="1" presStyleCnt="8">
        <dgm:presLayoutVars/>
      </dgm:prSet>
      <dgm:spPr/>
    </dgm:pt>
    <dgm:pt modelId="{82C38EEC-54C3-4CE8-A152-8DF4FDC7DF38}" type="pres">
      <dgm:prSet presAssocID="{3018886E-AB86-4B2C-BD01-36B885AC9B55}" presName="sibTrans" presStyleCnt="0"/>
      <dgm:spPr/>
    </dgm:pt>
    <dgm:pt modelId="{59DF97CF-F124-46AB-8E26-28D0F468B931}" type="pres">
      <dgm:prSet presAssocID="{91AD1012-5E84-4CC4-954B-E95D99726E21}" presName="compNode" presStyleCnt="0"/>
      <dgm:spPr/>
    </dgm:pt>
    <dgm:pt modelId="{19631F67-9F2B-4E70-9188-E46BEF20CB7D}" type="pres">
      <dgm:prSet presAssocID="{91AD1012-5E84-4CC4-954B-E95D99726E21}" presName="iconRect" presStyleLbl="node1" presStyleIdx="1" presStyleCnt="4" custLinFactNeighborX="93647" custLinFactNeighborY="-786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aze"/>
        </a:ext>
      </dgm:extLst>
    </dgm:pt>
    <dgm:pt modelId="{52E4568F-40EF-4333-97E9-C42F396034E4}" type="pres">
      <dgm:prSet presAssocID="{91AD1012-5E84-4CC4-954B-E95D99726E21}" presName="iconSpace" presStyleCnt="0"/>
      <dgm:spPr/>
    </dgm:pt>
    <dgm:pt modelId="{DCC0BBA7-73A5-4F2F-85CE-B09746A86B8F}" type="pres">
      <dgm:prSet presAssocID="{91AD1012-5E84-4CC4-954B-E95D99726E21}" presName="parTx" presStyleLbl="revTx" presStyleIdx="2" presStyleCnt="8">
        <dgm:presLayoutVars>
          <dgm:chMax val="0"/>
          <dgm:chPref val="0"/>
        </dgm:presLayoutVars>
      </dgm:prSet>
      <dgm:spPr/>
    </dgm:pt>
    <dgm:pt modelId="{7AB96652-3357-4377-9678-1D109A68B1A4}" type="pres">
      <dgm:prSet presAssocID="{91AD1012-5E84-4CC4-954B-E95D99726E21}" presName="txSpace" presStyleCnt="0"/>
      <dgm:spPr/>
    </dgm:pt>
    <dgm:pt modelId="{E274D753-0CAE-49E1-AB3A-B55DA104153A}" type="pres">
      <dgm:prSet presAssocID="{91AD1012-5E84-4CC4-954B-E95D99726E21}" presName="desTx" presStyleLbl="revTx" presStyleIdx="3" presStyleCnt="8" custLinFactNeighborX="264" custLinFactNeighborY="-4678">
        <dgm:presLayoutVars/>
      </dgm:prSet>
      <dgm:spPr/>
    </dgm:pt>
    <dgm:pt modelId="{3A0A9BBB-9218-478C-B831-60295D6E7BF6}" type="pres">
      <dgm:prSet presAssocID="{13F00291-AE24-4748-8A6E-3D2BAE06F1ED}" presName="sibTrans" presStyleCnt="0"/>
      <dgm:spPr/>
    </dgm:pt>
    <dgm:pt modelId="{493AD3A6-B185-4357-A1E8-5BDA0E4C1B4B}" type="pres">
      <dgm:prSet presAssocID="{45674395-0F8E-4544-9EAB-0B32A14C3966}" presName="compNode" presStyleCnt="0"/>
      <dgm:spPr/>
    </dgm:pt>
    <dgm:pt modelId="{32EA8F20-8ACD-446A-B6C4-8F194D012358}" type="pres">
      <dgm:prSet presAssocID="{45674395-0F8E-4544-9EAB-0B32A14C3966}" presName="iconRect" presStyleLbl="node1" presStyleIdx="2" presStyleCnt="4" custLinFactX="-300000" custLinFactNeighborX="-349865" custLinFactNeighborY="-4820"/>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atabase"/>
        </a:ext>
      </dgm:extLst>
    </dgm:pt>
    <dgm:pt modelId="{39E96B11-0038-477B-B64A-9945C0E3F5D9}" type="pres">
      <dgm:prSet presAssocID="{45674395-0F8E-4544-9EAB-0B32A14C3966}" presName="iconSpace" presStyleCnt="0"/>
      <dgm:spPr/>
    </dgm:pt>
    <dgm:pt modelId="{7BEBCADD-78F5-41B8-862B-060AF49EFEDE}" type="pres">
      <dgm:prSet presAssocID="{45674395-0F8E-4544-9EAB-0B32A14C3966}" presName="parTx" presStyleLbl="revTx" presStyleIdx="4" presStyleCnt="8">
        <dgm:presLayoutVars>
          <dgm:chMax val="0"/>
          <dgm:chPref val="0"/>
        </dgm:presLayoutVars>
      </dgm:prSet>
      <dgm:spPr/>
    </dgm:pt>
    <dgm:pt modelId="{B76F13D0-A731-4334-AD60-B02DEA541F7E}" type="pres">
      <dgm:prSet presAssocID="{45674395-0F8E-4544-9EAB-0B32A14C3966}" presName="txSpace" presStyleCnt="0"/>
      <dgm:spPr/>
    </dgm:pt>
    <dgm:pt modelId="{69ABD1BE-475F-43A4-9FB1-CE80976EE0E5}" type="pres">
      <dgm:prSet presAssocID="{45674395-0F8E-4544-9EAB-0B32A14C3966}" presName="desTx" presStyleLbl="revTx" presStyleIdx="5" presStyleCnt="8" custScaleY="104599">
        <dgm:presLayoutVars/>
      </dgm:prSet>
      <dgm:spPr/>
    </dgm:pt>
    <dgm:pt modelId="{18A0E699-89CB-4883-8BBE-ABB55DE3E630}" type="pres">
      <dgm:prSet presAssocID="{E1F25E03-2AE8-4405-A1B6-9F3722496CEE}" presName="sibTrans" presStyleCnt="0"/>
      <dgm:spPr/>
    </dgm:pt>
    <dgm:pt modelId="{F8080CDD-049A-479D-8F18-68AD1C428529}" type="pres">
      <dgm:prSet presAssocID="{978C991A-7AFF-43C0-B02B-5161B816F003}" presName="compNode" presStyleCnt="0"/>
      <dgm:spPr/>
    </dgm:pt>
    <dgm:pt modelId="{54710E83-102F-4225-A3C0-E944B8201C84}" type="pres">
      <dgm:prSet presAssocID="{978C991A-7AFF-43C0-B02B-5161B816F003}" presName="iconRect" presStyleLbl="node1" presStyleIdx="3" presStyleCnt="4" custLinFactNeighborX="90538" custLinFactNeighborY="-603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Person with Idea"/>
        </a:ext>
      </dgm:extLst>
    </dgm:pt>
    <dgm:pt modelId="{3E18C5DA-2EBF-4694-A628-D5980E32B640}" type="pres">
      <dgm:prSet presAssocID="{978C991A-7AFF-43C0-B02B-5161B816F003}" presName="iconSpace" presStyleCnt="0"/>
      <dgm:spPr/>
    </dgm:pt>
    <dgm:pt modelId="{62600E52-C6AE-4E37-857D-50346610E617}" type="pres">
      <dgm:prSet presAssocID="{978C991A-7AFF-43C0-B02B-5161B816F003}" presName="parTx" presStyleLbl="revTx" presStyleIdx="6" presStyleCnt="8">
        <dgm:presLayoutVars>
          <dgm:chMax val="0"/>
          <dgm:chPref val="0"/>
        </dgm:presLayoutVars>
      </dgm:prSet>
      <dgm:spPr/>
    </dgm:pt>
    <dgm:pt modelId="{7B704493-A26D-4D8E-BA72-638363F5D19C}" type="pres">
      <dgm:prSet presAssocID="{978C991A-7AFF-43C0-B02B-5161B816F003}" presName="txSpace" presStyleCnt="0"/>
      <dgm:spPr/>
    </dgm:pt>
    <dgm:pt modelId="{9324856E-BE41-452F-8516-B7F2D22D1C85}" type="pres">
      <dgm:prSet presAssocID="{978C991A-7AFF-43C0-B02B-5161B816F003}" presName="desTx" presStyleLbl="revTx" presStyleIdx="7" presStyleCnt="8">
        <dgm:presLayoutVars/>
      </dgm:prSet>
      <dgm:spPr/>
    </dgm:pt>
  </dgm:ptLst>
  <dgm:cxnLst>
    <dgm:cxn modelId="{B5A86B04-8F00-4CC0-8902-C79766DDBE0E}" srcId="{978C991A-7AFF-43C0-B02B-5161B816F003}" destId="{E0C4E586-C897-4842-8A59-6BC5A912104B}" srcOrd="2" destOrd="0" parTransId="{7786EC54-0385-47B0-B645-1E0417DE27EB}" sibTransId="{212F5418-F607-493F-B779-1EEF0014FBF5}"/>
    <dgm:cxn modelId="{A8AD8C05-F5CE-4E79-848E-1F3E042ACB4F}" type="presOf" srcId="{8C1CF587-80EF-4209-901D-ED02DE5D3735}" destId="{E274D753-0CAE-49E1-AB3A-B55DA104153A}" srcOrd="0" destOrd="0" presId="urn:microsoft.com/office/officeart/2018/2/layout/IconLabelDescriptionList"/>
    <dgm:cxn modelId="{79075E08-766E-41BB-8E54-4000F8542F6F}" type="presOf" srcId="{3BF804AA-A714-44BB-9442-668D7E0F7A03}" destId="{4D1B3791-8241-45ED-8465-BC546A252DA3}" srcOrd="0" destOrd="0" presId="urn:microsoft.com/office/officeart/2018/2/layout/IconLabelDescriptionList"/>
    <dgm:cxn modelId="{40FFCF0D-01D2-46C9-9897-77EE37107DE5}" srcId="{91AD1012-5E84-4CC4-954B-E95D99726E21}" destId="{273D800F-A4B7-4B9A-87C8-64C2BB7D17C9}" srcOrd="1" destOrd="0" parTransId="{BE210D8D-490A-4090-828C-D55C3D8DF9C0}" sibTransId="{FA8CC312-A6FE-4837-9590-69BAB80A84C7}"/>
    <dgm:cxn modelId="{F0A57B17-B250-4DE2-93BA-A8F59D836991}" type="presOf" srcId="{D042C510-C4F3-44EA-A044-A9B387640FC5}" destId="{12BDF630-2F08-4C2C-ADFC-58D7B6DDA9AA}" srcOrd="0" destOrd="0" presId="urn:microsoft.com/office/officeart/2018/2/layout/IconLabelDescriptionList"/>
    <dgm:cxn modelId="{21149831-4F5A-4CF3-918A-5B582AF5A8B9}" srcId="{978C991A-7AFF-43C0-B02B-5161B816F003}" destId="{ED1BCAAD-1196-4A48-AE9D-6D0CFD16A8BB}" srcOrd="1" destOrd="0" parTransId="{6EBC7B75-8846-4C93-966F-BA3098381655}" sibTransId="{B9108071-3A76-476B-B9C7-B6C7E178F657}"/>
    <dgm:cxn modelId="{5789083E-8839-4AFB-A0B1-AE3EF9C21522}" type="presOf" srcId="{0C54DAB9-DE0E-4A5C-AFE4-0140B7B74F04}" destId="{B5D543AB-0657-48CE-8171-CFA223CC6D2D}" srcOrd="0" destOrd="0" presId="urn:microsoft.com/office/officeart/2018/2/layout/IconLabelDescriptionList"/>
    <dgm:cxn modelId="{80DCFB3E-9D11-440B-84AC-CDC75FDD82FC}" type="presOf" srcId="{3DF765B8-812A-4D8A-B1E6-226E4B726086}" destId="{69ABD1BE-475F-43A4-9FB1-CE80976EE0E5}" srcOrd="0" destOrd="0" presId="urn:microsoft.com/office/officeart/2018/2/layout/IconLabelDescriptionList"/>
    <dgm:cxn modelId="{A16C2E43-7229-4075-8F91-748305CFCF91}" type="presOf" srcId="{ED1BCAAD-1196-4A48-AE9D-6D0CFD16A8BB}" destId="{9324856E-BE41-452F-8516-B7F2D22D1C85}" srcOrd="0" destOrd="1" presId="urn:microsoft.com/office/officeart/2018/2/layout/IconLabelDescriptionList"/>
    <dgm:cxn modelId="{E1012245-A3B7-4FFF-805D-4DBA8094F030}" srcId="{91AD1012-5E84-4CC4-954B-E95D99726E21}" destId="{8C1CF587-80EF-4209-901D-ED02DE5D3735}" srcOrd="0" destOrd="0" parTransId="{3D55886A-9522-436E-B156-9B1CB3BA3EDE}" sibTransId="{461801D8-6643-4358-B206-957066F4A319}"/>
    <dgm:cxn modelId="{961F0A80-12DD-4F8D-8094-85F8770B9F8E}" srcId="{45674395-0F8E-4544-9EAB-0B32A14C3966}" destId="{3DF765B8-812A-4D8A-B1E6-226E4B726086}" srcOrd="0" destOrd="0" parTransId="{11613287-0A5C-4131-9F52-7E4BD2B8A25F}" sibTransId="{0FF19FB2-36BA-4EBA-B25B-6A5C799955AB}"/>
    <dgm:cxn modelId="{B58A0B88-95C3-4798-8C5B-8CE4E7FC2FE3}" srcId="{0C54DAB9-DE0E-4A5C-AFE4-0140B7B74F04}" destId="{D042C510-C4F3-44EA-A044-A9B387640FC5}" srcOrd="0" destOrd="0" parTransId="{44D0AC5F-A815-4958-9797-327EBF73F86B}" sibTransId="{3018886E-AB86-4B2C-BD01-36B885AC9B55}"/>
    <dgm:cxn modelId="{DC096B9B-4597-47ED-A1EF-D9F4AF016C22}" srcId="{978C991A-7AFF-43C0-B02B-5161B816F003}" destId="{083A3CD4-33A0-4911-B0A1-8EEBED08CED8}" srcOrd="0" destOrd="0" parTransId="{BCB865E8-E8C5-4B10-B0CA-A16A148C9A42}" sibTransId="{9AE4F259-B7DB-4BAC-9659-9FD7E5894C75}"/>
    <dgm:cxn modelId="{041C369C-AF92-45AB-93B8-7F8BC9D9DC51}" type="presOf" srcId="{91AD1012-5E84-4CC4-954B-E95D99726E21}" destId="{DCC0BBA7-73A5-4F2F-85CE-B09746A86B8F}" srcOrd="0" destOrd="0" presId="urn:microsoft.com/office/officeart/2018/2/layout/IconLabelDescriptionList"/>
    <dgm:cxn modelId="{0D3BAAA8-E0E4-45A2-9DBD-5C0415DBB782}" srcId="{0C54DAB9-DE0E-4A5C-AFE4-0140B7B74F04}" destId="{91AD1012-5E84-4CC4-954B-E95D99726E21}" srcOrd="1" destOrd="0" parTransId="{A18F7A6A-A1E5-4C3D-B6B0-5C7D5FD7F0C4}" sibTransId="{13F00291-AE24-4748-8A6E-3D2BAE06F1ED}"/>
    <dgm:cxn modelId="{D022BFBF-12E2-4C29-B524-98A94C8B0191}" type="presOf" srcId="{083A3CD4-33A0-4911-B0A1-8EEBED08CED8}" destId="{9324856E-BE41-452F-8516-B7F2D22D1C85}" srcOrd="0" destOrd="0" presId="urn:microsoft.com/office/officeart/2018/2/layout/IconLabelDescriptionList"/>
    <dgm:cxn modelId="{B9F1CBCF-0E73-411A-90FC-8A0155413F81}" type="presOf" srcId="{45674395-0F8E-4544-9EAB-0B32A14C3966}" destId="{7BEBCADD-78F5-41B8-862B-060AF49EFEDE}" srcOrd="0" destOrd="0" presId="urn:microsoft.com/office/officeart/2018/2/layout/IconLabelDescriptionList"/>
    <dgm:cxn modelId="{DCF387D0-FE3F-48A3-A788-A5FE5574D142}" type="presOf" srcId="{978C991A-7AFF-43C0-B02B-5161B816F003}" destId="{62600E52-C6AE-4E37-857D-50346610E617}" srcOrd="0" destOrd="0" presId="urn:microsoft.com/office/officeart/2018/2/layout/IconLabelDescriptionList"/>
    <dgm:cxn modelId="{BBF46CD3-9EB0-405F-80AC-946CEC91A925}" srcId="{D042C510-C4F3-44EA-A044-A9B387640FC5}" destId="{3BF804AA-A714-44BB-9442-668D7E0F7A03}" srcOrd="0" destOrd="0" parTransId="{0A615F06-B8C9-4EE3-998F-F27A87CE87E6}" sibTransId="{84FF5B92-ED0A-4727-ADB1-BC9E9C968C15}"/>
    <dgm:cxn modelId="{B00F3AE6-E4CF-4DED-BABC-5F89D5BD4DEE}" type="presOf" srcId="{273D800F-A4B7-4B9A-87C8-64C2BB7D17C9}" destId="{E274D753-0CAE-49E1-AB3A-B55DA104153A}" srcOrd="0" destOrd="1" presId="urn:microsoft.com/office/officeart/2018/2/layout/IconLabelDescriptionList"/>
    <dgm:cxn modelId="{CD9C1CF0-ABC7-437D-83ED-D8E45859F2FC}" type="presOf" srcId="{E0C4E586-C897-4842-8A59-6BC5A912104B}" destId="{9324856E-BE41-452F-8516-B7F2D22D1C85}" srcOrd="0" destOrd="2" presId="urn:microsoft.com/office/officeart/2018/2/layout/IconLabelDescriptionList"/>
    <dgm:cxn modelId="{0902EBF2-985F-4C71-977A-19B4885A3836}" srcId="{0C54DAB9-DE0E-4A5C-AFE4-0140B7B74F04}" destId="{978C991A-7AFF-43C0-B02B-5161B816F003}" srcOrd="3" destOrd="0" parTransId="{8A1B2258-0B69-4731-B989-0BD0A1281098}" sibTransId="{E3C5C099-39AC-472E-BDC5-89E3D3ECB592}"/>
    <dgm:cxn modelId="{2EFBD4F4-ED90-45BB-A184-8B545E4C0D27}" srcId="{0C54DAB9-DE0E-4A5C-AFE4-0140B7B74F04}" destId="{45674395-0F8E-4544-9EAB-0B32A14C3966}" srcOrd="2" destOrd="0" parTransId="{4EFBC22D-1D96-4631-A2E5-0366ED002952}" sibTransId="{E1F25E03-2AE8-4405-A1B6-9F3722496CEE}"/>
    <dgm:cxn modelId="{9E4EAD8B-A579-4CE9-B0D2-26E6D6D9E89F}" type="presParOf" srcId="{B5D543AB-0657-48CE-8171-CFA223CC6D2D}" destId="{CD54734E-B138-4B38-9BCF-414EE29CD47D}" srcOrd="0" destOrd="0" presId="urn:microsoft.com/office/officeart/2018/2/layout/IconLabelDescriptionList"/>
    <dgm:cxn modelId="{258E72FD-937B-40F9-9FEA-15240D33ADBD}" type="presParOf" srcId="{CD54734E-B138-4B38-9BCF-414EE29CD47D}" destId="{3684A1F2-4FE9-4987-8C04-580B6DAAE2E2}" srcOrd="0" destOrd="0" presId="urn:microsoft.com/office/officeart/2018/2/layout/IconLabelDescriptionList"/>
    <dgm:cxn modelId="{6F401A2B-AFF7-4F88-BFFD-8CCCC3D0E18F}" type="presParOf" srcId="{CD54734E-B138-4B38-9BCF-414EE29CD47D}" destId="{4810DB16-5565-4220-9D66-26CB7B1138E9}" srcOrd="1" destOrd="0" presId="urn:microsoft.com/office/officeart/2018/2/layout/IconLabelDescriptionList"/>
    <dgm:cxn modelId="{50190FA8-52EC-4092-A920-5175C7AD4437}" type="presParOf" srcId="{CD54734E-B138-4B38-9BCF-414EE29CD47D}" destId="{12BDF630-2F08-4C2C-ADFC-58D7B6DDA9AA}" srcOrd="2" destOrd="0" presId="urn:microsoft.com/office/officeart/2018/2/layout/IconLabelDescriptionList"/>
    <dgm:cxn modelId="{A61C1FDD-8F92-46C6-B610-20C4566844A4}" type="presParOf" srcId="{CD54734E-B138-4B38-9BCF-414EE29CD47D}" destId="{350F535B-F64E-4033-99A3-8D5FAC07E246}" srcOrd="3" destOrd="0" presId="urn:microsoft.com/office/officeart/2018/2/layout/IconLabelDescriptionList"/>
    <dgm:cxn modelId="{70DA1511-41E0-4E4A-A83B-4C4CAC3E0448}" type="presParOf" srcId="{CD54734E-B138-4B38-9BCF-414EE29CD47D}" destId="{4D1B3791-8241-45ED-8465-BC546A252DA3}" srcOrd="4" destOrd="0" presId="urn:microsoft.com/office/officeart/2018/2/layout/IconLabelDescriptionList"/>
    <dgm:cxn modelId="{5EB335B6-7481-44F4-BA32-5CEAC52725D0}" type="presParOf" srcId="{B5D543AB-0657-48CE-8171-CFA223CC6D2D}" destId="{82C38EEC-54C3-4CE8-A152-8DF4FDC7DF38}" srcOrd="1" destOrd="0" presId="urn:microsoft.com/office/officeart/2018/2/layout/IconLabelDescriptionList"/>
    <dgm:cxn modelId="{75584040-7652-4ED0-BD08-59F7183922F3}" type="presParOf" srcId="{B5D543AB-0657-48CE-8171-CFA223CC6D2D}" destId="{59DF97CF-F124-46AB-8E26-28D0F468B931}" srcOrd="2" destOrd="0" presId="urn:microsoft.com/office/officeart/2018/2/layout/IconLabelDescriptionList"/>
    <dgm:cxn modelId="{18F8A8A5-D72D-4472-8962-56A17A762483}" type="presParOf" srcId="{59DF97CF-F124-46AB-8E26-28D0F468B931}" destId="{19631F67-9F2B-4E70-9188-E46BEF20CB7D}" srcOrd="0" destOrd="0" presId="urn:microsoft.com/office/officeart/2018/2/layout/IconLabelDescriptionList"/>
    <dgm:cxn modelId="{F486F1A5-4369-41D0-9E20-C6D38188BA5A}" type="presParOf" srcId="{59DF97CF-F124-46AB-8E26-28D0F468B931}" destId="{52E4568F-40EF-4333-97E9-C42F396034E4}" srcOrd="1" destOrd="0" presId="urn:microsoft.com/office/officeart/2018/2/layout/IconLabelDescriptionList"/>
    <dgm:cxn modelId="{4F356635-A26C-4D57-A1AB-C20053BB7459}" type="presParOf" srcId="{59DF97CF-F124-46AB-8E26-28D0F468B931}" destId="{DCC0BBA7-73A5-4F2F-85CE-B09746A86B8F}" srcOrd="2" destOrd="0" presId="urn:microsoft.com/office/officeart/2018/2/layout/IconLabelDescriptionList"/>
    <dgm:cxn modelId="{538B22D9-AE15-4516-943E-AB35B0D861D4}" type="presParOf" srcId="{59DF97CF-F124-46AB-8E26-28D0F468B931}" destId="{7AB96652-3357-4377-9678-1D109A68B1A4}" srcOrd="3" destOrd="0" presId="urn:microsoft.com/office/officeart/2018/2/layout/IconLabelDescriptionList"/>
    <dgm:cxn modelId="{3299711E-DDBC-4C6A-91F0-09B1CAB43CFC}" type="presParOf" srcId="{59DF97CF-F124-46AB-8E26-28D0F468B931}" destId="{E274D753-0CAE-49E1-AB3A-B55DA104153A}" srcOrd="4" destOrd="0" presId="urn:microsoft.com/office/officeart/2018/2/layout/IconLabelDescriptionList"/>
    <dgm:cxn modelId="{10CE5A73-B1D7-40BD-AC77-EF6417CB2D38}" type="presParOf" srcId="{B5D543AB-0657-48CE-8171-CFA223CC6D2D}" destId="{3A0A9BBB-9218-478C-B831-60295D6E7BF6}" srcOrd="3" destOrd="0" presId="urn:microsoft.com/office/officeart/2018/2/layout/IconLabelDescriptionList"/>
    <dgm:cxn modelId="{94284F60-1356-4AED-B189-94AE95AA03DD}" type="presParOf" srcId="{B5D543AB-0657-48CE-8171-CFA223CC6D2D}" destId="{493AD3A6-B185-4357-A1E8-5BDA0E4C1B4B}" srcOrd="4" destOrd="0" presId="urn:microsoft.com/office/officeart/2018/2/layout/IconLabelDescriptionList"/>
    <dgm:cxn modelId="{2B4A43C0-DC3E-49E8-B7EA-ADEBDEAECAAD}" type="presParOf" srcId="{493AD3A6-B185-4357-A1E8-5BDA0E4C1B4B}" destId="{32EA8F20-8ACD-446A-B6C4-8F194D012358}" srcOrd="0" destOrd="0" presId="urn:microsoft.com/office/officeart/2018/2/layout/IconLabelDescriptionList"/>
    <dgm:cxn modelId="{6E2C5025-8D13-4EE1-B5DD-2452A185CE06}" type="presParOf" srcId="{493AD3A6-B185-4357-A1E8-5BDA0E4C1B4B}" destId="{39E96B11-0038-477B-B64A-9945C0E3F5D9}" srcOrd="1" destOrd="0" presId="urn:microsoft.com/office/officeart/2018/2/layout/IconLabelDescriptionList"/>
    <dgm:cxn modelId="{65FE0890-A8FA-4271-B22B-CBAB19C94659}" type="presParOf" srcId="{493AD3A6-B185-4357-A1E8-5BDA0E4C1B4B}" destId="{7BEBCADD-78F5-41B8-862B-060AF49EFEDE}" srcOrd="2" destOrd="0" presId="urn:microsoft.com/office/officeart/2018/2/layout/IconLabelDescriptionList"/>
    <dgm:cxn modelId="{7B0D4797-F643-4953-97C4-C61774396F62}" type="presParOf" srcId="{493AD3A6-B185-4357-A1E8-5BDA0E4C1B4B}" destId="{B76F13D0-A731-4334-AD60-B02DEA541F7E}" srcOrd="3" destOrd="0" presId="urn:microsoft.com/office/officeart/2018/2/layout/IconLabelDescriptionList"/>
    <dgm:cxn modelId="{FFE6450E-14D8-4001-AB36-B77C622EF314}" type="presParOf" srcId="{493AD3A6-B185-4357-A1E8-5BDA0E4C1B4B}" destId="{69ABD1BE-475F-43A4-9FB1-CE80976EE0E5}" srcOrd="4" destOrd="0" presId="urn:microsoft.com/office/officeart/2018/2/layout/IconLabelDescriptionList"/>
    <dgm:cxn modelId="{9B1B8399-4A5C-44C7-AB9B-B0C26EA6949E}" type="presParOf" srcId="{B5D543AB-0657-48CE-8171-CFA223CC6D2D}" destId="{18A0E699-89CB-4883-8BBE-ABB55DE3E630}" srcOrd="5" destOrd="0" presId="urn:microsoft.com/office/officeart/2018/2/layout/IconLabelDescriptionList"/>
    <dgm:cxn modelId="{2CA2B95D-6750-4D6D-95B8-116BD609E5AC}" type="presParOf" srcId="{B5D543AB-0657-48CE-8171-CFA223CC6D2D}" destId="{F8080CDD-049A-479D-8F18-68AD1C428529}" srcOrd="6" destOrd="0" presId="urn:microsoft.com/office/officeart/2018/2/layout/IconLabelDescriptionList"/>
    <dgm:cxn modelId="{E6DF04BC-37C7-4F94-A75A-B794204ED87F}" type="presParOf" srcId="{F8080CDD-049A-479D-8F18-68AD1C428529}" destId="{54710E83-102F-4225-A3C0-E944B8201C84}" srcOrd="0" destOrd="0" presId="urn:microsoft.com/office/officeart/2018/2/layout/IconLabelDescriptionList"/>
    <dgm:cxn modelId="{951B4423-4A41-4233-B932-2F472D613BEB}" type="presParOf" srcId="{F8080CDD-049A-479D-8F18-68AD1C428529}" destId="{3E18C5DA-2EBF-4694-A628-D5980E32B640}" srcOrd="1" destOrd="0" presId="urn:microsoft.com/office/officeart/2018/2/layout/IconLabelDescriptionList"/>
    <dgm:cxn modelId="{FF1AC22B-AF7E-44B6-8E6A-08945A235416}" type="presParOf" srcId="{F8080CDD-049A-479D-8F18-68AD1C428529}" destId="{62600E52-C6AE-4E37-857D-50346610E617}" srcOrd="2" destOrd="0" presId="urn:microsoft.com/office/officeart/2018/2/layout/IconLabelDescriptionList"/>
    <dgm:cxn modelId="{45C829E0-6E76-423B-AD35-A127FE288C7D}" type="presParOf" srcId="{F8080CDD-049A-479D-8F18-68AD1C428529}" destId="{7B704493-A26D-4D8E-BA72-638363F5D19C}" srcOrd="3" destOrd="0" presId="urn:microsoft.com/office/officeart/2018/2/layout/IconLabelDescriptionList"/>
    <dgm:cxn modelId="{F1F1EBD2-1FD9-43EC-B44D-E02112C409CC}" type="presParOf" srcId="{F8080CDD-049A-479D-8F18-68AD1C428529}" destId="{9324856E-BE41-452F-8516-B7F2D22D1C85}" srcOrd="4" destOrd="0" presId="urn:microsoft.com/office/officeart/2018/2/layout/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156C2D-013B-4C12-9499-FE34A7B44DA5}">
      <dsp:nvSpPr>
        <dsp:cNvPr id="0" name=""/>
        <dsp:cNvSpPr/>
      </dsp:nvSpPr>
      <dsp:spPr>
        <a:xfrm>
          <a:off x="0" y="534259"/>
          <a:ext cx="7825919" cy="228907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51845AD-583D-4B8B-81AB-D1D0747E797B}">
      <dsp:nvSpPr>
        <dsp:cNvPr id="0" name=""/>
        <dsp:cNvSpPr/>
      </dsp:nvSpPr>
      <dsp:spPr>
        <a:xfrm>
          <a:off x="748409" y="998426"/>
          <a:ext cx="1360744" cy="136074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AEEE46A-2F2D-4FB0-A047-C78661B0C270}">
      <dsp:nvSpPr>
        <dsp:cNvPr id="0" name=""/>
        <dsp:cNvSpPr/>
      </dsp:nvSpPr>
      <dsp:spPr>
        <a:xfrm>
          <a:off x="2857563" y="534259"/>
          <a:ext cx="4967025" cy="24740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1840" tIns="261840" rIns="261840" bIns="261840" numCol="1" spcCol="1270" anchor="ctr" anchorCtr="0">
          <a:noAutofit/>
        </a:bodyPr>
        <a:lstStyle/>
        <a:p>
          <a:pPr marL="0" lvl="0" indent="0" algn="l" defTabSz="889000">
            <a:lnSpc>
              <a:spcPct val="100000"/>
            </a:lnSpc>
            <a:spcBef>
              <a:spcPct val="0"/>
            </a:spcBef>
            <a:spcAft>
              <a:spcPct val="35000"/>
            </a:spcAft>
            <a:buNone/>
          </a:pPr>
          <a:r>
            <a:rPr lang="en-US" sz="2000" kern="1200" dirty="0"/>
            <a:t>The reason for looking at these Chronic Conditions is these 10 have been recorded in the United States for being roughly 5% of the patient population but account for almost 50% of patient and hospital costs. </a:t>
          </a:r>
        </a:p>
      </dsp:txBody>
      <dsp:txXfrm>
        <a:off x="2857563" y="534259"/>
        <a:ext cx="4967025" cy="2474081"/>
      </dsp:txXfrm>
    </dsp:sp>
    <dsp:sp modelId="{446F6279-51DF-4BE1-92F8-420ADEE56344}">
      <dsp:nvSpPr>
        <dsp:cNvPr id="0" name=""/>
        <dsp:cNvSpPr/>
      </dsp:nvSpPr>
      <dsp:spPr>
        <a:xfrm>
          <a:off x="0" y="3503156"/>
          <a:ext cx="7825919" cy="247408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F711B0B-F7D1-441E-8E2C-4E2AECF65B1E}">
      <dsp:nvSpPr>
        <dsp:cNvPr id="0" name=""/>
        <dsp:cNvSpPr/>
      </dsp:nvSpPr>
      <dsp:spPr>
        <a:xfrm>
          <a:off x="748409" y="4059825"/>
          <a:ext cx="1360744" cy="136074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FE92093-A09D-46A2-BDAF-AAF3B4BCE26D}">
      <dsp:nvSpPr>
        <dsp:cNvPr id="0" name=""/>
        <dsp:cNvSpPr/>
      </dsp:nvSpPr>
      <dsp:spPr>
        <a:xfrm>
          <a:off x="2857563" y="3595658"/>
          <a:ext cx="4967025" cy="24740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1840" tIns="261840" rIns="261840" bIns="261840" numCol="1" spcCol="1270" anchor="ctr" anchorCtr="0">
          <a:noAutofit/>
        </a:bodyPr>
        <a:lstStyle/>
        <a:p>
          <a:pPr marL="0" lvl="0" indent="0" algn="l" defTabSz="889000">
            <a:lnSpc>
              <a:spcPct val="100000"/>
            </a:lnSpc>
            <a:spcBef>
              <a:spcPct val="0"/>
            </a:spcBef>
            <a:spcAft>
              <a:spcPct val="35000"/>
            </a:spcAft>
            <a:buNone/>
          </a:pPr>
          <a:r>
            <a:rPr lang="en-US" sz="2000" kern="1200" dirty="0"/>
            <a:t>The objective of this investigation is to gain a deeper understanding of patients with these chronic conditions and find what key variables from their patient encounter or from their social environments might indicate a trend to help care for these patients and possibly help prevent them from contracting one of these conditions. </a:t>
          </a:r>
        </a:p>
      </dsp:txBody>
      <dsp:txXfrm>
        <a:off x="2857563" y="3595658"/>
        <a:ext cx="4967025" cy="247408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684A1F2-4FE9-4987-8C04-580B6DAAE2E2}">
      <dsp:nvSpPr>
        <dsp:cNvPr id="0" name=""/>
        <dsp:cNvSpPr/>
      </dsp:nvSpPr>
      <dsp:spPr>
        <a:xfrm rot="16200000">
          <a:off x="6458356" y="796802"/>
          <a:ext cx="841640" cy="84164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2BDF630-2F08-4C2C-ADFC-58D7B6DDA9AA}">
      <dsp:nvSpPr>
        <dsp:cNvPr id="0" name=""/>
        <dsp:cNvSpPr/>
      </dsp:nvSpPr>
      <dsp:spPr>
        <a:xfrm>
          <a:off x="7694" y="1854459"/>
          <a:ext cx="2404687" cy="3607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b="1"/>
          </a:pPr>
          <a:r>
            <a:rPr lang="en-US" sz="1700" kern="1200" dirty="0"/>
            <a:t>Data Collection</a:t>
          </a:r>
        </a:p>
      </dsp:txBody>
      <dsp:txXfrm>
        <a:off x="7694" y="1854459"/>
        <a:ext cx="2404687" cy="360703"/>
      </dsp:txXfrm>
    </dsp:sp>
    <dsp:sp modelId="{4D1B3791-8241-45ED-8465-BC546A252DA3}">
      <dsp:nvSpPr>
        <dsp:cNvPr id="0" name=""/>
        <dsp:cNvSpPr/>
      </dsp:nvSpPr>
      <dsp:spPr>
        <a:xfrm>
          <a:off x="7694" y="2270187"/>
          <a:ext cx="2404687" cy="13755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11200">
            <a:lnSpc>
              <a:spcPct val="90000"/>
            </a:lnSpc>
            <a:spcBef>
              <a:spcPct val="0"/>
            </a:spcBef>
            <a:spcAft>
              <a:spcPct val="35000"/>
            </a:spcAft>
            <a:buNone/>
          </a:pPr>
          <a:r>
            <a:rPr lang="en-US" sz="1600" kern="1200" dirty="0"/>
            <a:t>Collecting the Data from various locations and pulling it together through a workflow in Alteryx</a:t>
          </a:r>
        </a:p>
      </dsp:txBody>
      <dsp:txXfrm>
        <a:off x="7694" y="2270187"/>
        <a:ext cx="2404687" cy="1375545"/>
      </dsp:txXfrm>
    </dsp:sp>
    <dsp:sp modelId="{19631F67-9F2B-4E70-9188-E46BEF20CB7D}">
      <dsp:nvSpPr>
        <dsp:cNvPr id="0" name=""/>
        <dsp:cNvSpPr/>
      </dsp:nvSpPr>
      <dsp:spPr>
        <a:xfrm>
          <a:off x="3621373" y="828347"/>
          <a:ext cx="841640" cy="84164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CC0BBA7-73A5-4F2F-85CE-B09746A86B8F}">
      <dsp:nvSpPr>
        <dsp:cNvPr id="0" name=""/>
        <dsp:cNvSpPr/>
      </dsp:nvSpPr>
      <dsp:spPr>
        <a:xfrm>
          <a:off x="2833201" y="1854459"/>
          <a:ext cx="2404687" cy="3607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b="1"/>
          </a:pPr>
          <a:r>
            <a:rPr lang="en-US" sz="1700" kern="1200" dirty="0"/>
            <a:t>Exploratory Data Analysis</a:t>
          </a:r>
        </a:p>
      </dsp:txBody>
      <dsp:txXfrm>
        <a:off x="2833201" y="1854459"/>
        <a:ext cx="2404687" cy="360703"/>
      </dsp:txXfrm>
    </dsp:sp>
    <dsp:sp modelId="{E274D753-0CAE-49E1-AB3A-B55DA104153A}">
      <dsp:nvSpPr>
        <dsp:cNvPr id="0" name=""/>
        <dsp:cNvSpPr/>
      </dsp:nvSpPr>
      <dsp:spPr>
        <a:xfrm>
          <a:off x="2839550" y="2205839"/>
          <a:ext cx="2404687" cy="13755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77850">
            <a:lnSpc>
              <a:spcPct val="90000"/>
            </a:lnSpc>
            <a:spcBef>
              <a:spcPct val="0"/>
            </a:spcBef>
            <a:spcAft>
              <a:spcPct val="35000"/>
            </a:spcAft>
            <a:buNone/>
          </a:pPr>
          <a:r>
            <a:rPr lang="en-US" sz="1300" kern="1200" dirty="0"/>
            <a:t>Understand the dimensions and structure in RStudio and make sure the dataset is ready for modeling</a:t>
          </a:r>
        </a:p>
        <a:p>
          <a:pPr marL="0" lvl="0" indent="0" algn="l" defTabSz="577850">
            <a:lnSpc>
              <a:spcPct val="90000"/>
            </a:lnSpc>
            <a:spcBef>
              <a:spcPct val="0"/>
            </a:spcBef>
            <a:spcAft>
              <a:spcPct val="35000"/>
            </a:spcAft>
            <a:buNone/>
          </a:pPr>
          <a:r>
            <a:rPr lang="en-US" sz="1300" kern="1200" dirty="0"/>
            <a:t>Visualize different aspects of the dataset using Tableau and then turning those insights into interactive dashboards that the end user can use. </a:t>
          </a:r>
        </a:p>
      </dsp:txBody>
      <dsp:txXfrm>
        <a:off x="2839550" y="2205839"/>
        <a:ext cx="2404687" cy="1375545"/>
      </dsp:txXfrm>
    </dsp:sp>
    <dsp:sp modelId="{32EA8F20-8ACD-446A-B6C4-8F194D012358}">
      <dsp:nvSpPr>
        <dsp:cNvPr id="0" name=""/>
        <dsp:cNvSpPr/>
      </dsp:nvSpPr>
      <dsp:spPr>
        <a:xfrm>
          <a:off x="189181" y="838134"/>
          <a:ext cx="841640" cy="84164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BEBCADD-78F5-41B8-862B-060AF49EFEDE}">
      <dsp:nvSpPr>
        <dsp:cNvPr id="0" name=""/>
        <dsp:cNvSpPr/>
      </dsp:nvSpPr>
      <dsp:spPr>
        <a:xfrm>
          <a:off x="5658709" y="1838644"/>
          <a:ext cx="2404687" cy="3607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b="1"/>
          </a:pPr>
          <a:r>
            <a:rPr lang="en-US" sz="1700" kern="1200" dirty="0"/>
            <a:t>Cluster Analysis </a:t>
          </a:r>
        </a:p>
      </dsp:txBody>
      <dsp:txXfrm>
        <a:off x="5658709" y="1838644"/>
        <a:ext cx="2404687" cy="360703"/>
      </dsp:txXfrm>
    </dsp:sp>
    <dsp:sp modelId="{69ABD1BE-475F-43A4-9FB1-CE80976EE0E5}">
      <dsp:nvSpPr>
        <dsp:cNvPr id="0" name=""/>
        <dsp:cNvSpPr/>
      </dsp:nvSpPr>
      <dsp:spPr>
        <a:xfrm>
          <a:off x="5658709" y="2222741"/>
          <a:ext cx="2404687" cy="14388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77850">
            <a:lnSpc>
              <a:spcPct val="90000"/>
            </a:lnSpc>
            <a:spcBef>
              <a:spcPct val="0"/>
            </a:spcBef>
            <a:spcAft>
              <a:spcPct val="35000"/>
            </a:spcAft>
            <a:buNone/>
          </a:pPr>
          <a:r>
            <a:rPr lang="en-US" sz="1300" kern="1200" dirty="0"/>
            <a:t>Jump Back into RStudio to run a Hierarchical Cluster Analysis (HCA) and K-Means clustering methods upon the dataset and draw conclusions about the patient population</a:t>
          </a:r>
        </a:p>
      </dsp:txBody>
      <dsp:txXfrm>
        <a:off x="5658709" y="2222741"/>
        <a:ext cx="2404687" cy="1438806"/>
      </dsp:txXfrm>
    </dsp:sp>
    <dsp:sp modelId="{54710E83-102F-4225-A3C0-E944B8201C84}">
      <dsp:nvSpPr>
        <dsp:cNvPr id="0" name=""/>
        <dsp:cNvSpPr/>
      </dsp:nvSpPr>
      <dsp:spPr>
        <a:xfrm>
          <a:off x="9246222" y="843715"/>
          <a:ext cx="841640" cy="84164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2600E52-C6AE-4E37-857D-50346610E617}">
      <dsp:nvSpPr>
        <dsp:cNvPr id="0" name=""/>
        <dsp:cNvSpPr/>
      </dsp:nvSpPr>
      <dsp:spPr>
        <a:xfrm>
          <a:off x="8484217" y="1854459"/>
          <a:ext cx="2404687" cy="3607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b="1"/>
          </a:pPr>
          <a:r>
            <a:rPr lang="en-US" sz="1700" kern="1200" dirty="0"/>
            <a:t>Reflection</a:t>
          </a:r>
        </a:p>
      </dsp:txBody>
      <dsp:txXfrm>
        <a:off x="8484217" y="1854459"/>
        <a:ext cx="2404687" cy="360703"/>
      </dsp:txXfrm>
    </dsp:sp>
    <dsp:sp modelId="{9324856E-BE41-452F-8516-B7F2D22D1C85}">
      <dsp:nvSpPr>
        <dsp:cNvPr id="0" name=""/>
        <dsp:cNvSpPr/>
      </dsp:nvSpPr>
      <dsp:spPr>
        <a:xfrm>
          <a:off x="8484217" y="2270187"/>
          <a:ext cx="2404687" cy="13755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77850">
            <a:lnSpc>
              <a:spcPct val="90000"/>
            </a:lnSpc>
            <a:spcBef>
              <a:spcPct val="0"/>
            </a:spcBef>
            <a:spcAft>
              <a:spcPct val="35000"/>
            </a:spcAft>
            <a:buNone/>
          </a:pPr>
          <a:r>
            <a:rPr lang="en-US" sz="1300" kern="1200"/>
            <a:t>What was learned about the patients</a:t>
          </a:r>
        </a:p>
        <a:p>
          <a:pPr marL="0" lvl="0" indent="0" algn="l" defTabSz="577850">
            <a:lnSpc>
              <a:spcPct val="90000"/>
            </a:lnSpc>
            <a:spcBef>
              <a:spcPct val="0"/>
            </a:spcBef>
            <a:spcAft>
              <a:spcPct val="35000"/>
            </a:spcAft>
            <a:buNone/>
          </a:pPr>
          <a:r>
            <a:rPr lang="en-US" sz="1300" kern="1200"/>
            <a:t>What could have made the project better</a:t>
          </a:r>
        </a:p>
        <a:p>
          <a:pPr marL="0" lvl="0" indent="0" algn="l" defTabSz="577850">
            <a:lnSpc>
              <a:spcPct val="90000"/>
            </a:lnSpc>
            <a:spcBef>
              <a:spcPct val="0"/>
            </a:spcBef>
            <a:spcAft>
              <a:spcPct val="35000"/>
            </a:spcAft>
            <a:buNone/>
          </a:pPr>
          <a:r>
            <a:rPr lang="en-US" sz="1300" kern="1200"/>
            <a:t>Next Steps </a:t>
          </a:r>
        </a:p>
      </dsp:txBody>
      <dsp:txXfrm>
        <a:off x="8484217" y="2270187"/>
        <a:ext cx="2404687" cy="1375545"/>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10/22/2019</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10/22/2019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10/22/2019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10/22/2019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10/22/2019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10/22/2019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10/22/2019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10/22/2019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10/22/2019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10/22/2019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10/22/2019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10/22/2019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10/22/2019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10/22/2019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10/22/2019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10/22/2019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10/22/2019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10/22/2019</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4.xml"/><Relationship Id="rId4" Type="http://schemas.openxmlformats.org/officeDocument/2006/relationships/image" Target="../media/image3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4.xml"/><Relationship Id="rId4" Type="http://schemas.openxmlformats.org/officeDocument/2006/relationships/image" Target="../media/image40.png"/></Relationships>
</file>

<file path=ppt/slides/_rels/slide2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xml"/><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68BE11-E590-4B8D-8764-BD9AE814B3AD}"/>
              </a:ext>
            </a:extLst>
          </p:cNvPr>
          <p:cNvSpPr>
            <a:spLocks noGrp="1"/>
          </p:cNvSpPr>
          <p:nvPr>
            <p:ph type="ctrTitle"/>
          </p:nvPr>
        </p:nvSpPr>
        <p:spPr/>
        <p:txBody>
          <a:bodyPr/>
          <a:lstStyle/>
          <a:p>
            <a:r>
              <a:rPr lang="en-US" dirty="0"/>
              <a:t>Investigation of the Bruner Patient Population</a:t>
            </a:r>
          </a:p>
        </p:txBody>
      </p:sp>
      <p:sp>
        <p:nvSpPr>
          <p:cNvPr id="3" name="Subtitle 2">
            <a:extLst>
              <a:ext uri="{FF2B5EF4-FFF2-40B4-BE49-F238E27FC236}">
                <a16:creationId xmlns:a16="http://schemas.microsoft.com/office/drawing/2014/main" id="{E375C2CD-5874-4373-93B0-A72EBC8BE7C2}"/>
              </a:ext>
            </a:extLst>
          </p:cNvPr>
          <p:cNvSpPr>
            <a:spLocks noGrp="1"/>
          </p:cNvSpPr>
          <p:nvPr>
            <p:ph type="subTitle" idx="1"/>
          </p:nvPr>
        </p:nvSpPr>
        <p:spPr/>
        <p:txBody>
          <a:bodyPr/>
          <a:lstStyle/>
          <a:p>
            <a:r>
              <a:rPr lang="en-US" dirty="0"/>
              <a:t>By: Zach Adair</a:t>
            </a:r>
          </a:p>
          <a:p>
            <a:r>
              <a:rPr lang="en-US" dirty="0"/>
              <a:t>MSDS 692: Data Science Practicum I</a:t>
            </a:r>
          </a:p>
          <a:p>
            <a:r>
              <a:rPr lang="en-US" dirty="0"/>
              <a:t>Regis University</a:t>
            </a:r>
          </a:p>
        </p:txBody>
      </p:sp>
    </p:spTree>
    <p:extLst>
      <p:ext uri="{BB962C8B-B14F-4D97-AF65-F5344CB8AC3E}">
        <p14:creationId xmlns:p14="http://schemas.microsoft.com/office/powerpoint/2010/main" val="3310139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62E45-B7A6-46FA-8B9C-CA20D6E2FC05}"/>
              </a:ext>
            </a:extLst>
          </p:cNvPr>
          <p:cNvSpPr>
            <a:spLocks noGrp="1"/>
          </p:cNvSpPr>
          <p:nvPr>
            <p:ph type="title"/>
          </p:nvPr>
        </p:nvSpPr>
        <p:spPr/>
        <p:txBody>
          <a:bodyPr/>
          <a:lstStyle/>
          <a:p>
            <a:r>
              <a:rPr lang="en-US" dirty="0"/>
              <a:t>Exploratory Data Analysis	</a:t>
            </a:r>
          </a:p>
        </p:txBody>
      </p:sp>
      <p:sp>
        <p:nvSpPr>
          <p:cNvPr id="3" name="Content Placeholder 2">
            <a:extLst>
              <a:ext uri="{FF2B5EF4-FFF2-40B4-BE49-F238E27FC236}">
                <a16:creationId xmlns:a16="http://schemas.microsoft.com/office/drawing/2014/main" id="{DF621D84-2EBD-40E2-9E4A-C21C8306D321}"/>
              </a:ext>
            </a:extLst>
          </p:cNvPr>
          <p:cNvSpPr>
            <a:spLocks noGrp="1"/>
          </p:cNvSpPr>
          <p:nvPr>
            <p:ph idx="1"/>
          </p:nvPr>
        </p:nvSpPr>
        <p:spPr/>
        <p:txBody>
          <a:bodyPr>
            <a:normAutofit/>
          </a:bodyPr>
          <a:lstStyle/>
          <a:p>
            <a:r>
              <a:rPr lang="en-US" dirty="0"/>
              <a:t>With there being nulls or NA’s within the dataset that needs to be fixed before moving forward. </a:t>
            </a:r>
          </a:p>
          <a:p>
            <a:pPr lvl="1"/>
            <a:r>
              <a:rPr lang="en-US" dirty="0"/>
              <a:t>This was done by establishing which fields had null values, and then determining if those fields had validity to the project going forward. </a:t>
            </a:r>
          </a:p>
          <a:p>
            <a:pPr lvl="1"/>
            <a:r>
              <a:rPr lang="en-US" dirty="0"/>
              <a:t>They did not so all 9 fields with null values were dropped from the dataset.</a:t>
            </a:r>
          </a:p>
        </p:txBody>
      </p:sp>
      <p:pic>
        <p:nvPicPr>
          <p:cNvPr id="6" name="Picture 5">
            <a:extLst>
              <a:ext uri="{FF2B5EF4-FFF2-40B4-BE49-F238E27FC236}">
                <a16:creationId xmlns:a16="http://schemas.microsoft.com/office/drawing/2014/main" id="{73AC0815-30B8-4BDC-82AA-58F9036D9D7C}"/>
              </a:ext>
            </a:extLst>
          </p:cNvPr>
          <p:cNvPicPr/>
          <p:nvPr/>
        </p:nvPicPr>
        <p:blipFill>
          <a:blip r:embed="rId2"/>
          <a:stretch>
            <a:fillRect/>
          </a:stretch>
        </p:blipFill>
        <p:spPr>
          <a:xfrm>
            <a:off x="1282700" y="4503102"/>
            <a:ext cx="10045700" cy="2056448"/>
          </a:xfrm>
          <a:prstGeom prst="rect">
            <a:avLst/>
          </a:prstGeom>
        </p:spPr>
      </p:pic>
    </p:spTree>
    <p:extLst>
      <p:ext uri="{BB962C8B-B14F-4D97-AF65-F5344CB8AC3E}">
        <p14:creationId xmlns:p14="http://schemas.microsoft.com/office/powerpoint/2010/main" val="28008742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5B675A-9E63-4E41-BE67-F2CB90D0907F}"/>
              </a:ext>
            </a:extLst>
          </p:cNvPr>
          <p:cNvSpPr>
            <a:spLocks noGrp="1"/>
          </p:cNvSpPr>
          <p:nvPr>
            <p:ph type="title"/>
          </p:nvPr>
        </p:nvSpPr>
        <p:spPr>
          <a:xfrm>
            <a:off x="8036041" y="618518"/>
            <a:ext cx="3281003" cy="1478570"/>
          </a:xfrm>
        </p:spPr>
        <p:txBody>
          <a:bodyPr anchor="b">
            <a:normAutofit/>
          </a:bodyPr>
          <a:lstStyle/>
          <a:p>
            <a:r>
              <a:rPr lang="en-US" sz="2800"/>
              <a:t>Exploratory Data Analysis</a:t>
            </a:r>
          </a:p>
        </p:txBody>
      </p:sp>
      <p:sp>
        <p:nvSpPr>
          <p:cNvPr id="45" name="Round Diagonal Corner Rectangle 11">
            <a:extLst>
              <a:ext uri="{FF2B5EF4-FFF2-40B4-BE49-F238E27FC236}">
                <a16:creationId xmlns:a16="http://schemas.microsoft.com/office/drawing/2014/main" id="{E704FA00-F5B1-4BF3-BFB2-F832D36702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8949" y="808057"/>
            <a:ext cx="6752461" cy="5234394"/>
          </a:xfrm>
          <a:prstGeom prst="round2DiagRect">
            <a:avLst>
              <a:gd name="adj1" fmla="val 7418"/>
              <a:gd name="adj2" fmla="val 0"/>
            </a:avLst>
          </a:prstGeom>
          <a:solidFill>
            <a:srgbClr val="FFFFFF"/>
          </a:solid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 name="Picture 39">
            <a:extLst>
              <a:ext uri="{FF2B5EF4-FFF2-40B4-BE49-F238E27FC236}">
                <a16:creationId xmlns:a16="http://schemas.microsoft.com/office/drawing/2014/main" id="{9B200A21-5FAA-4842-96C3-32C25F8A7149}"/>
              </a:ext>
            </a:extLst>
          </p:cNvPr>
          <p:cNvPicPr/>
          <p:nvPr/>
        </p:nvPicPr>
        <p:blipFill>
          <a:blip r:embed="rId3"/>
          <a:stretch>
            <a:fillRect/>
          </a:stretch>
        </p:blipFill>
        <p:spPr>
          <a:xfrm>
            <a:off x="1346889" y="854443"/>
            <a:ext cx="5656580" cy="3184951"/>
          </a:xfrm>
          <a:prstGeom prst="rect">
            <a:avLst/>
          </a:prstGeom>
        </p:spPr>
      </p:pic>
      <p:sp>
        <p:nvSpPr>
          <p:cNvPr id="3" name="Content Placeholder 2">
            <a:extLst>
              <a:ext uri="{FF2B5EF4-FFF2-40B4-BE49-F238E27FC236}">
                <a16:creationId xmlns:a16="http://schemas.microsoft.com/office/drawing/2014/main" id="{BB323D97-D115-4426-96B1-397A64BA96B2}"/>
              </a:ext>
            </a:extLst>
          </p:cNvPr>
          <p:cNvSpPr>
            <a:spLocks noGrp="1"/>
          </p:cNvSpPr>
          <p:nvPr>
            <p:ph idx="1"/>
          </p:nvPr>
        </p:nvSpPr>
        <p:spPr>
          <a:xfrm>
            <a:off x="8036041" y="2249486"/>
            <a:ext cx="3281004" cy="3935413"/>
          </a:xfrm>
        </p:spPr>
        <p:txBody>
          <a:bodyPr>
            <a:normAutofit fontScale="92500" lnSpcReduction="20000"/>
          </a:bodyPr>
          <a:lstStyle/>
          <a:p>
            <a:r>
              <a:rPr lang="en-US" sz="1800" dirty="0"/>
              <a:t>Now that our data is cleaned up and were no longer concerned about null values we can move to checking out the distribution of some of the variables. One in particular is the Chronic Conditions: </a:t>
            </a:r>
          </a:p>
          <a:p>
            <a:r>
              <a:rPr lang="en-US" sz="1800" dirty="0"/>
              <a:t>As seen to the left, a great majority of patients have either arthritis or cancer with very little patients having any of the other 8 chronic conditions.</a:t>
            </a:r>
          </a:p>
          <a:p>
            <a:pPr marL="0" indent="0">
              <a:buNone/>
            </a:pPr>
            <a:r>
              <a:rPr lang="en-US" sz="1800" dirty="0"/>
              <a:t> </a:t>
            </a:r>
          </a:p>
        </p:txBody>
      </p:sp>
      <p:pic>
        <p:nvPicPr>
          <p:cNvPr id="41" name="Picture 40">
            <a:extLst>
              <a:ext uri="{FF2B5EF4-FFF2-40B4-BE49-F238E27FC236}">
                <a16:creationId xmlns:a16="http://schemas.microsoft.com/office/drawing/2014/main" id="{379DB6E0-1356-4E17-9AFA-C4D14BCCFCFA}"/>
              </a:ext>
            </a:extLst>
          </p:cNvPr>
          <p:cNvPicPr/>
          <p:nvPr/>
        </p:nvPicPr>
        <p:blipFill>
          <a:blip r:embed="rId4"/>
          <a:stretch>
            <a:fillRect/>
          </a:stretch>
        </p:blipFill>
        <p:spPr>
          <a:xfrm>
            <a:off x="798949" y="4216400"/>
            <a:ext cx="6581710" cy="1377950"/>
          </a:xfrm>
          <a:prstGeom prst="rect">
            <a:avLst/>
          </a:prstGeom>
        </p:spPr>
      </p:pic>
    </p:spTree>
    <p:extLst>
      <p:ext uri="{BB962C8B-B14F-4D97-AF65-F5344CB8AC3E}">
        <p14:creationId xmlns:p14="http://schemas.microsoft.com/office/powerpoint/2010/main" val="5005936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E0E44C-DEA7-413F-96EC-AF47D2DF672E}"/>
              </a:ext>
            </a:extLst>
          </p:cNvPr>
          <p:cNvSpPr>
            <a:spLocks noGrp="1"/>
          </p:cNvSpPr>
          <p:nvPr>
            <p:ph type="title"/>
          </p:nvPr>
        </p:nvSpPr>
        <p:spPr>
          <a:xfrm>
            <a:off x="1141413" y="618518"/>
            <a:ext cx="9905998" cy="651481"/>
          </a:xfrm>
        </p:spPr>
        <p:txBody>
          <a:bodyPr/>
          <a:lstStyle/>
          <a:p>
            <a:r>
              <a:rPr lang="en-US" dirty="0"/>
              <a:t>Exploratory Data Analysis </a:t>
            </a:r>
          </a:p>
        </p:txBody>
      </p:sp>
      <p:sp>
        <p:nvSpPr>
          <p:cNvPr id="3" name="Content Placeholder 2">
            <a:extLst>
              <a:ext uri="{FF2B5EF4-FFF2-40B4-BE49-F238E27FC236}">
                <a16:creationId xmlns:a16="http://schemas.microsoft.com/office/drawing/2014/main" id="{1B8D81AA-BABD-4FFC-8FD8-BADC9D8323BA}"/>
              </a:ext>
            </a:extLst>
          </p:cNvPr>
          <p:cNvSpPr>
            <a:spLocks noGrp="1"/>
          </p:cNvSpPr>
          <p:nvPr>
            <p:ph idx="1"/>
          </p:nvPr>
        </p:nvSpPr>
        <p:spPr>
          <a:xfrm>
            <a:off x="1143000" y="1394806"/>
            <a:ext cx="9905999" cy="2034194"/>
          </a:xfrm>
        </p:spPr>
        <p:txBody>
          <a:bodyPr>
            <a:normAutofit fontScale="92500" lnSpcReduction="20000"/>
          </a:bodyPr>
          <a:lstStyle/>
          <a:p>
            <a:r>
              <a:rPr lang="en-US" dirty="0"/>
              <a:t>Next, we can look into the relationship of some of the variable pairs and look at any kind of correlation we might possibly have with them. </a:t>
            </a:r>
          </a:p>
          <a:p>
            <a:r>
              <a:rPr lang="en-US" dirty="0"/>
              <a:t>Below there are two pairs of patient vitals compared to each other, it looks like there could be some relationship between the blood pressures but between pulse and respirations that is harder to see.</a:t>
            </a:r>
          </a:p>
        </p:txBody>
      </p:sp>
      <p:pic>
        <p:nvPicPr>
          <p:cNvPr id="9" name="Picture 8">
            <a:extLst>
              <a:ext uri="{FF2B5EF4-FFF2-40B4-BE49-F238E27FC236}">
                <a16:creationId xmlns:a16="http://schemas.microsoft.com/office/drawing/2014/main" id="{326A7178-CCA3-41A8-99E9-9350937F7742}"/>
              </a:ext>
            </a:extLst>
          </p:cNvPr>
          <p:cNvPicPr>
            <a:picLocks noChangeAspect="1"/>
          </p:cNvPicPr>
          <p:nvPr/>
        </p:nvPicPr>
        <p:blipFill>
          <a:blip r:embed="rId2"/>
          <a:stretch>
            <a:fillRect/>
          </a:stretch>
        </p:blipFill>
        <p:spPr>
          <a:xfrm>
            <a:off x="1454943" y="4140200"/>
            <a:ext cx="3300413" cy="2636141"/>
          </a:xfrm>
          <a:prstGeom prst="rect">
            <a:avLst/>
          </a:prstGeom>
        </p:spPr>
      </p:pic>
      <p:pic>
        <p:nvPicPr>
          <p:cNvPr id="10" name="Picture 9">
            <a:extLst>
              <a:ext uri="{FF2B5EF4-FFF2-40B4-BE49-F238E27FC236}">
                <a16:creationId xmlns:a16="http://schemas.microsoft.com/office/drawing/2014/main" id="{3B9D41AF-C082-474F-8406-C7773A2C1F4C}"/>
              </a:ext>
            </a:extLst>
          </p:cNvPr>
          <p:cNvPicPr/>
          <p:nvPr/>
        </p:nvPicPr>
        <p:blipFill>
          <a:blip r:embed="rId3"/>
          <a:stretch>
            <a:fillRect/>
          </a:stretch>
        </p:blipFill>
        <p:spPr>
          <a:xfrm>
            <a:off x="6690677" y="4140200"/>
            <a:ext cx="3520123" cy="2636141"/>
          </a:xfrm>
          <a:prstGeom prst="rect">
            <a:avLst/>
          </a:prstGeom>
        </p:spPr>
      </p:pic>
      <p:sp>
        <p:nvSpPr>
          <p:cNvPr id="11" name="TextBox 10">
            <a:extLst>
              <a:ext uri="{FF2B5EF4-FFF2-40B4-BE49-F238E27FC236}">
                <a16:creationId xmlns:a16="http://schemas.microsoft.com/office/drawing/2014/main" id="{78647D8A-11F0-4843-95FE-E4BA8857BC93}"/>
              </a:ext>
            </a:extLst>
          </p:cNvPr>
          <p:cNvSpPr txBox="1"/>
          <p:nvPr/>
        </p:nvSpPr>
        <p:spPr>
          <a:xfrm>
            <a:off x="1733550" y="3594102"/>
            <a:ext cx="2743200"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BP Systolic vs. BP Diastolic</a:t>
            </a:r>
          </a:p>
        </p:txBody>
      </p:sp>
      <p:sp>
        <p:nvSpPr>
          <p:cNvPr id="12" name="TextBox 11">
            <a:extLst>
              <a:ext uri="{FF2B5EF4-FFF2-40B4-BE49-F238E27FC236}">
                <a16:creationId xmlns:a16="http://schemas.microsoft.com/office/drawing/2014/main" id="{4325B1FD-7E27-4EA0-832E-A3475F329372}"/>
              </a:ext>
            </a:extLst>
          </p:cNvPr>
          <p:cNvSpPr txBox="1"/>
          <p:nvPr/>
        </p:nvSpPr>
        <p:spPr>
          <a:xfrm>
            <a:off x="7320438" y="3514209"/>
            <a:ext cx="2260600"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Pulse vs. Respirations</a:t>
            </a:r>
          </a:p>
        </p:txBody>
      </p:sp>
    </p:spTree>
    <p:extLst>
      <p:ext uri="{BB962C8B-B14F-4D97-AF65-F5344CB8AC3E}">
        <p14:creationId xmlns:p14="http://schemas.microsoft.com/office/powerpoint/2010/main" val="39914144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B59ECE-F95E-4853-ADDB-BC691E5946DA}"/>
              </a:ext>
            </a:extLst>
          </p:cNvPr>
          <p:cNvSpPr>
            <a:spLocks noGrp="1"/>
          </p:cNvSpPr>
          <p:nvPr>
            <p:ph type="title"/>
          </p:nvPr>
        </p:nvSpPr>
        <p:spPr>
          <a:xfrm>
            <a:off x="1141413" y="618518"/>
            <a:ext cx="9905998" cy="594332"/>
          </a:xfrm>
        </p:spPr>
        <p:txBody>
          <a:bodyPr/>
          <a:lstStyle/>
          <a:p>
            <a:r>
              <a:rPr lang="en-US" dirty="0"/>
              <a:t>Exploratory Data Analysis</a:t>
            </a:r>
          </a:p>
        </p:txBody>
      </p:sp>
      <p:sp>
        <p:nvSpPr>
          <p:cNvPr id="3" name="Content Placeholder 2">
            <a:extLst>
              <a:ext uri="{FF2B5EF4-FFF2-40B4-BE49-F238E27FC236}">
                <a16:creationId xmlns:a16="http://schemas.microsoft.com/office/drawing/2014/main" id="{9F9E4FC6-A4C3-45F1-994C-0F04A04C311C}"/>
              </a:ext>
            </a:extLst>
          </p:cNvPr>
          <p:cNvSpPr>
            <a:spLocks noGrp="1"/>
          </p:cNvSpPr>
          <p:nvPr>
            <p:ph idx="1"/>
          </p:nvPr>
        </p:nvSpPr>
        <p:spPr>
          <a:xfrm>
            <a:off x="882651" y="1309687"/>
            <a:ext cx="10420350" cy="1693863"/>
          </a:xfrm>
        </p:spPr>
        <p:txBody>
          <a:bodyPr>
            <a:normAutofit fontScale="85000" lnSpcReduction="10000"/>
          </a:bodyPr>
          <a:lstStyle/>
          <a:p>
            <a:r>
              <a:rPr lang="en-US" dirty="0"/>
              <a:t>Another great view of our data is to understand the distribution of variables. </a:t>
            </a:r>
          </a:p>
          <a:p>
            <a:r>
              <a:rPr lang="en-US" dirty="0"/>
              <a:t>Using histograms we are able to see what the distribution of our vitals might be.</a:t>
            </a:r>
          </a:p>
          <a:p>
            <a:r>
              <a:rPr lang="en-US" dirty="0"/>
              <a:t>Both Poverty Rate and Percentage Uninsured appear to skewed towards the lighter side of the possible metric but a fair amount appear to live in high poverty and high uninsured areas.</a:t>
            </a:r>
          </a:p>
        </p:txBody>
      </p:sp>
      <p:pic>
        <p:nvPicPr>
          <p:cNvPr id="4" name="Picture 3">
            <a:extLst>
              <a:ext uri="{FF2B5EF4-FFF2-40B4-BE49-F238E27FC236}">
                <a16:creationId xmlns:a16="http://schemas.microsoft.com/office/drawing/2014/main" id="{7B4D9D8F-35D0-46AE-AFBD-58D51D00CA07}"/>
              </a:ext>
            </a:extLst>
          </p:cNvPr>
          <p:cNvPicPr/>
          <p:nvPr/>
        </p:nvPicPr>
        <p:blipFill>
          <a:blip r:embed="rId2"/>
          <a:stretch>
            <a:fillRect/>
          </a:stretch>
        </p:blipFill>
        <p:spPr>
          <a:xfrm>
            <a:off x="1248727" y="3429000"/>
            <a:ext cx="4123373" cy="3456940"/>
          </a:xfrm>
          <a:prstGeom prst="rect">
            <a:avLst/>
          </a:prstGeom>
        </p:spPr>
      </p:pic>
      <p:pic>
        <p:nvPicPr>
          <p:cNvPr id="5" name="Picture 4">
            <a:extLst>
              <a:ext uri="{FF2B5EF4-FFF2-40B4-BE49-F238E27FC236}">
                <a16:creationId xmlns:a16="http://schemas.microsoft.com/office/drawing/2014/main" id="{B6EBD1AC-CA9E-47A1-9D97-FB9710FEFB97}"/>
              </a:ext>
            </a:extLst>
          </p:cNvPr>
          <p:cNvPicPr/>
          <p:nvPr/>
        </p:nvPicPr>
        <p:blipFill>
          <a:blip r:embed="rId3"/>
          <a:stretch>
            <a:fillRect/>
          </a:stretch>
        </p:blipFill>
        <p:spPr>
          <a:xfrm>
            <a:off x="6819903" y="3458845"/>
            <a:ext cx="4324348" cy="3397250"/>
          </a:xfrm>
          <a:prstGeom prst="rect">
            <a:avLst/>
          </a:prstGeom>
        </p:spPr>
      </p:pic>
      <p:sp>
        <p:nvSpPr>
          <p:cNvPr id="12" name="TextBox 11">
            <a:extLst>
              <a:ext uri="{FF2B5EF4-FFF2-40B4-BE49-F238E27FC236}">
                <a16:creationId xmlns:a16="http://schemas.microsoft.com/office/drawing/2014/main" id="{8C9C8F8D-AC31-47C8-922E-E16AC78813A8}"/>
              </a:ext>
            </a:extLst>
          </p:cNvPr>
          <p:cNvSpPr txBox="1"/>
          <p:nvPr/>
        </p:nvSpPr>
        <p:spPr>
          <a:xfrm>
            <a:off x="2616200" y="3046531"/>
            <a:ext cx="1485900"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a:t>Poverty Rate</a:t>
            </a:r>
          </a:p>
        </p:txBody>
      </p:sp>
      <p:sp>
        <p:nvSpPr>
          <p:cNvPr id="13" name="TextBox 12">
            <a:extLst>
              <a:ext uri="{FF2B5EF4-FFF2-40B4-BE49-F238E27FC236}">
                <a16:creationId xmlns:a16="http://schemas.microsoft.com/office/drawing/2014/main" id="{DA87F573-6D33-4487-9C60-4413AA0A30F9}"/>
              </a:ext>
            </a:extLst>
          </p:cNvPr>
          <p:cNvSpPr txBox="1"/>
          <p:nvPr/>
        </p:nvSpPr>
        <p:spPr>
          <a:xfrm>
            <a:off x="8089902" y="3074828"/>
            <a:ext cx="2152650"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Percentage Uninsured</a:t>
            </a:r>
          </a:p>
        </p:txBody>
      </p:sp>
    </p:spTree>
    <p:extLst>
      <p:ext uri="{BB962C8B-B14F-4D97-AF65-F5344CB8AC3E}">
        <p14:creationId xmlns:p14="http://schemas.microsoft.com/office/powerpoint/2010/main" val="11651912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F4693A-2D89-4F31-8723-7594B8EFFC33}"/>
              </a:ext>
            </a:extLst>
          </p:cNvPr>
          <p:cNvSpPr>
            <a:spLocks noGrp="1"/>
          </p:cNvSpPr>
          <p:nvPr>
            <p:ph type="title"/>
          </p:nvPr>
        </p:nvSpPr>
        <p:spPr>
          <a:xfrm>
            <a:off x="1141413" y="618518"/>
            <a:ext cx="9905998" cy="816582"/>
          </a:xfrm>
        </p:spPr>
        <p:txBody>
          <a:bodyPr/>
          <a:lstStyle/>
          <a:p>
            <a:r>
              <a:rPr lang="en-US" dirty="0"/>
              <a:t>Exploratory Data Analysis</a:t>
            </a:r>
          </a:p>
        </p:txBody>
      </p:sp>
      <p:sp>
        <p:nvSpPr>
          <p:cNvPr id="3" name="Content Placeholder 2">
            <a:extLst>
              <a:ext uri="{FF2B5EF4-FFF2-40B4-BE49-F238E27FC236}">
                <a16:creationId xmlns:a16="http://schemas.microsoft.com/office/drawing/2014/main" id="{FF08DB05-D03A-4C41-8529-131646D9F17C}"/>
              </a:ext>
            </a:extLst>
          </p:cNvPr>
          <p:cNvSpPr>
            <a:spLocks noGrp="1"/>
          </p:cNvSpPr>
          <p:nvPr>
            <p:ph idx="1"/>
          </p:nvPr>
        </p:nvSpPr>
        <p:spPr>
          <a:xfrm>
            <a:off x="1141413" y="1486693"/>
            <a:ext cx="4008438" cy="4996657"/>
          </a:xfrm>
        </p:spPr>
        <p:txBody>
          <a:bodyPr/>
          <a:lstStyle/>
          <a:p>
            <a:r>
              <a:rPr lang="en-US" dirty="0"/>
              <a:t>Histograms are a great way to compare the distribution of one measure across each level of a dimension.</a:t>
            </a:r>
          </a:p>
          <a:p>
            <a:r>
              <a:rPr lang="en-US" dirty="0"/>
              <a:t>Like we see with the variation in weight per patients’ chronic conditions, it appears that patients' weights fluctuate a lot between different chronic conditions.</a:t>
            </a:r>
          </a:p>
        </p:txBody>
      </p:sp>
      <p:pic>
        <p:nvPicPr>
          <p:cNvPr id="4" name="Picture 3">
            <a:extLst>
              <a:ext uri="{FF2B5EF4-FFF2-40B4-BE49-F238E27FC236}">
                <a16:creationId xmlns:a16="http://schemas.microsoft.com/office/drawing/2014/main" id="{98E9702F-F58A-4E5B-BE8E-40CBE030D4E0}"/>
              </a:ext>
            </a:extLst>
          </p:cNvPr>
          <p:cNvPicPr/>
          <p:nvPr/>
        </p:nvPicPr>
        <p:blipFill>
          <a:blip r:embed="rId2"/>
          <a:stretch>
            <a:fillRect/>
          </a:stretch>
        </p:blipFill>
        <p:spPr>
          <a:xfrm>
            <a:off x="6094412" y="1486693"/>
            <a:ext cx="5557838" cy="4679157"/>
          </a:xfrm>
          <a:prstGeom prst="rect">
            <a:avLst/>
          </a:prstGeom>
        </p:spPr>
      </p:pic>
    </p:spTree>
    <p:extLst>
      <p:ext uri="{BB962C8B-B14F-4D97-AF65-F5344CB8AC3E}">
        <p14:creationId xmlns:p14="http://schemas.microsoft.com/office/powerpoint/2010/main" val="25654873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FAA724-A7FE-48F5-A275-B3F65F893ED4}"/>
              </a:ext>
            </a:extLst>
          </p:cNvPr>
          <p:cNvSpPr>
            <a:spLocks noGrp="1"/>
          </p:cNvSpPr>
          <p:nvPr>
            <p:ph type="title"/>
          </p:nvPr>
        </p:nvSpPr>
        <p:spPr>
          <a:xfrm>
            <a:off x="1141412" y="218468"/>
            <a:ext cx="9905998" cy="626082"/>
          </a:xfrm>
        </p:spPr>
        <p:txBody>
          <a:bodyPr/>
          <a:lstStyle/>
          <a:p>
            <a:r>
              <a:rPr lang="en-US" dirty="0"/>
              <a:t>Exploratory Data Analysis</a:t>
            </a:r>
          </a:p>
        </p:txBody>
      </p:sp>
      <p:sp>
        <p:nvSpPr>
          <p:cNvPr id="3" name="Content Placeholder 2">
            <a:extLst>
              <a:ext uri="{FF2B5EF4-FFF2-40B4-BE49-F238E27FC236}">
                <a16:creationId xmlns:a16="http://schemas.microsoft.com/office/drawing/2014/main" id="{8BFCFED1-37B8-446F-8F2C-C609D796B43C}"/>
              </a:ext>
            </a:extLst>
          </p:cNvPr>
          <p:cNvSpPr>
            <a:spLocks noGrp="1"/>
          </p:cNvSpPr>
          <p:nvPr>
            <p:ph idx="1"/>
          </p:nvPr>
        </p:nvSpPr>
        <p:spPr>
          <a:xfrm>
            <a:off x="1141411" y="954087"/>
            <a:ext cx="9905999" cy="2722563"/>
          </a:xfrm>
        </p:spPr>
        <p:txBody>
          <a:bodyPr>
            <a:normAutofit fontScale="92500" lnSpcReduction="20000"/>
          </a:bodyPr>
          <a:lstStyle/>
          <a:p>
            <a:r>
              <a:rPr lang="en-US" dirty="0"/>
              <a:t>The final plot used during this EDA was </a:t>
            </a:r>
            <a:r>
              <a:rPr lang="en-US" dirty="0" err="1"/>
              <a:t>qplots</a:t>
            </a:r>
            <a:r>
              <a:rPr lang="en-US" dirty="0"/>
              <a:t>, which like histograms can divide data by its levels and show the differences in measures when plotted separately, the difference between a </a:t>
            </a:r>
            <a:r>
              <a:rPr lang="en-US" dirty="0" err="1"/>
              <a:t>qplot</a:t>
            </a:r>
            <a:r>
              <a:rPr lang="en-US" dirty="0"/>
              <a:t> and histogram is now we can bring in multiple measures and compare possible correlation as well. </a:t>
            </a:r>
          </a:p>
          <a:p>
            <a:r>
              <a:rPr lang="en-US" dirty="0"/>
              <a:t>Comparing by supermarket access and median family income we see the disparity between the chronic conditions. What is also seen however is the effect of not having enough data points for a specific level like what we see with asthma.</a:t>
            </a:r>
          </a:p>
        </p:txBody>
      </p:sp>
      <p:pic>
        <p:nvPicPr>
          <p:cNvPr id="4" name="Picture 3">
            <a:extLst>
              <a:ext uri="{FF2B5EF4-FFF2-40B4-BE49-F238E27FC236}">
                <a16:creationId xmlns:a16="http://schemas.microsoft.com/office/drawing/2014/main" id="{A9B2768D-45E8-4191-B4E6-FD5046D4A387}"/>
              </a:ext>
            </a:extLst>
          </p:cNvPr>
          <p:cNvPicPr/>
          <p:nvPr/>
        </p:nvPicPr>
        <p:blipFill>
          <a:blip r:embed="rId2"/>
          <a:stretch>
            <a:fillRect/>
          </a:stretch>
        </p:blipFill>
        <p:spPr>
          <a:xfrm>
            <a:off x="1022350" y="3759200"/>
            <a:ext cx="9950450" cy="3098800"/>
          </a:xfrm>
          <a:prstGeom prst="rect">
            <a:avLst/>
          </a:prstGeom>
        </p:spPr>
      </p:pic>
    </p:spTree>
    <p:extLst>
      <p:ext uri="{BB962C8B-B14F-4D97-AF65-F5344CB8AC3E}">
        <p14:creationId xmlns:p14="http://schemas.microsoft.com/office/powerpoint/2010/main" val="14413943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BFC9644-673A-459F-B3C5-9310A4E50E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4ADB9295-9645-4BF2-ADFD-75800B7FAD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20788" cy="6858001"/>
            <a:chOff x="-14288" y="0"/>
            <a:chExt cx="1220788" cy="6858001"/>
          </a:xfrm>
          <a:solidFill>
            <a:schemeClr val="bg2">
              <a:lumMod val="60000"/>
              <a:lumOff val="40000"/>
              <a:alpha val="60000"/>
            </a:schemeClr>
          </a:solidFill>
        </p:grpSpPr>
        <p:sp>
          <p:nvSpPr>
            <p:cNvPr id="11" name="Rectangle 5">
              <a:extLst>
                <a:ext uri="{FF2B5EF4-FFF2-40B4-BE49-F238E27FC236}">
                  <a16:creationId xmlns:a16="http://schemas.microsoft.com/office/drawing/2014/main" id="{95B061E9-E435-4E1B-B160-96584A11669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2" name="Freeform 6">
              <a:extLst>
                <a:ext uri="{FF2B5EF4-FFF2-40B4-BE49-F238E27FC236}">
                  <a16:creationId xmlns:a16="http://schemas.microsoft.com/office/drawing/2014/main" id="{3CD7972E-7D38-40EE-A80B-E2A848811E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 name="Freeform 7">
              <a:extLst>
                <a:ext uri="{FF2B5EF4-FFF2-40B4-BE49-F238E27FC236}">
                  <a16:creationId xmlns:a16="http://schemas.microsoft.com/office/drawing/2014/main" id="{524A3B55-746F-419F-8CFF-5F3A4BE1434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 name="Freeform 8">
              <a:extLst>
                <a:ext uri="{FF2B5EF4-FFF2-40B4-BE49-F238E27FC236}">
                  <a16:creationId xmlns:a16="http://schemas.microsoft.com/office/drawing/2014/main" id="{9C63219B-AD72-4494-935E-F5C70DB549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 name="Freeform 9">
              <a:extLst>
                <a:ext uri="{FF2B5EF4-FFF2-40B4-BE49-F238E27FC236}">
                  <a16:creationId xmlns:a16="http://schemas.microsoft.com/office/drawing/2014/main" id="{15B41FD2-05E2-44E7-8760-09E65D1C60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 name="Freeform 10">
              <a:extLst>
                <a:ext uri="{FF2B5EF4-FFF2-40B4-BE49-F238E27FC236}">
                  <a16:creationId xmlns:a16="http://schemas.microsoft.com/office/drawing/2014/main" id="{FE6D63D0-3347-4EE2-8F65-F1C32168FA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 name="Freeform 11">
              <a:extLst>
                <a:ext uri="{FF2B5EF4-FFF2-40B4-BE49-F238E27FC236}">
                  <a16:creationId xmlns:a16="http://schemas.microsoft.com/office/drawing/2014/main" id="{538A46A3-DB16-45D5-B636-03EFE39FE9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 name="Freeform 12">
              <a:extLst>
                <a:ext uri="{FF2B5EF4-FFF2-40B4-BE49-F238E27FC236}">
                  <a16:creationId xmlns:a16="http://schemas.microsoft.com/office/drawing/2014/main" id="{0B8A2B0E-823F-4BE8-9359-45143BB124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9" name="Freeform 13">
              <a:extLst>
                <a:ext uri="{FF2B5EF4-FFF2-40B4-BE49-F238E27FC236}">
                  <a16:creationId xmlns:a16="http://schemas.microsoft.com/office/drawing/2014/main" id="{44516B3C-A8BE-46FC-B643-3DFEB7F283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 name="Freeform 14">
              <a:extLst>
                <a:ext uri="{FF2B5EF4-FFF2-40B4-BE49-F238E27FC236}">
                  <a16:creationId xmlns:a16="http://schemas.microsoft.com/office/drawing/2014/main" id="{59FD699C-3920-4E57-BE27-165A3F036C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 name="Freeform 15">
              <a:extLst>
                <a:ext uri="{FF2B5EF4-FFF2-40B4-BE49-F238E27FC236}">
                  <a16:creationId xmlns:a16="http://schemas.microsoft.com/office/drawing/2014/main" id="{0FB0C02E-3F53-4889-8ADF-80DBC43F693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 name="Line 16">
              <a:extLst>
                <a:ext uri="{FF2B5EF4-FFF2-40B4-BE49-F238E27FC236}">
                  <a16:creationId xmlns:a16="http://schemas.microsoft.com/office/drawing/2014/main" id="{F8A0C89C-946F-4BCD-8A27-BB73E37FE525}"/>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23" name="Freeform 17">
              <a:extLst>
                <a:ext uri="{FF2B5EF4-FFF2-40B4-BE49-F238E27FC236}">
                  <a16:creationId xmlns:a16="http://schemas.microsoft.com/office/drawing/2014/main" id="{70C83EAF-4E92-4849-A240-B257871DC0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 name="Freeform 18">
              <a:extLst>
                <a:ext uri="{FF2B5EF4-FFF2-40B4-BE49-F238E27FC236}">
                  <a16:creationId xmlns:a16="http://schemas.microsoft.com/office/drawing/2014/main" id="{320FD164-4D7A-469C-B3F4-B926BFACF5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5" name="Freeform 19">
              <a:extLst>
                <a:ext uri="{FF2B5EF4-FFF2-40B4-BE49-F238E27FC236}">
                  <a16:creationId xmlns:a16="http://schemas.microsoft.com/office/drawing/2014/main" id="{F6E14D9A-4E63-48FF-95C5-9E8DDFF86C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6" name="Freeform 20">
              <a:extLst>
                <a:ext uri="{FF2B5EF4-FFF2-40B4-BE49-F238E27FC236}">
                  <a16:creationId xmlns:a16="http://schemas.microsoft.com/office/drawing/2014/main" id="{F3DCD24F-3CA8-4404-B22C-E4C928995F3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7" name="Rectangle 21">
              <a:extLst>
                <a:ext uri="{FF2B5EF4-FFF2-40B4-BE49-F238E27FC236}">
                  <a16:creationId xmlns:a16="http://schemas.microsoft.com/office/drawing/2014/main" id="{8AD2E827-32A3-4BE4-9CC6-8315629177A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28" name="Freeform 22">
              <a:extLst>
                <a:ext uri="{FF2B5EF4-FFF2-40B4-BE49-F238E27FC236}">
                  <a16:creationId xmlns:a16="http://schemas.microsoft.com/office/drawing/2014/main" id="{47FB2CCC-1230-494F-B2D1-F05E5B8EDF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9" name="Freeform 23">
              <a:extLst>
                <a:ext uri="{FF2B5EF4-FFF2-40B4-BE49-F238E27FC236}">
                  <a16:creationId xmlns:a16="http://schemas.microsoft.com/office/drawing/2014/main" id="{A5F44514-9274-47E3-9243-CA9356C166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0" name="Freeform 24">
              <a:extLst>
                <a:ext uri="{FF2B5EF4-FFF2-40B4-BE49-F238E27FC236}">
                  <a16:creationId xmlns:a16="http://schemas.microsoft.com/office/drawing/2014/main" id="{D06192CD-AD86-4DCA-8B53-4ACCA46583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1" name="Freeform 25">
              <a:extLst>
                <a:ext uri="{FF2B5EF4-FFF2-40B4-BE49-F238E27FC236}">
                  <a16:creationId xmlns:a16="http://schemas.microsoft.com/office/drawing/2014/main" id="{99E9203A-21E4-46D8-981A-4B28CA320A6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2" name="Freeform 26">
              <a:extLst>
                <a:ext uri="{FF2B5EF4-FFF2-40B4-BE49-F238E27FC236}">
                  <a16:creationId xmlns:a16="http://schemas.microsoft.com/office/drawing/2014/main" id="{32FCE9B6-FB52-4045-8DCC-E5959B9A40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3" name="Freeform 27">
              <a:extLst>
                <a:ext uri="{FF2B5EF4-FFF2-40B4-BE49-F238E27FC236}">
                  <a16:creationId xmlns:a16="http://schemas.microsoft.com/office/drawing/2014/main" id="{E4A7025C-CDE8-429A-BBB9-E7380C9623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4" name="Freeform 28">
              <a:extLst>
                <a:ext uri="{FF2B5EF4-FFF2-40B4-BE49-F238E27FC236}">
                  <a16:creationId xmlns:a16="http://schemas.microsoft.com/office/drawing/2014/main" id="{A4EA0256-5DF5-437A-98A7-B79F3E6BB8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5" name="Freeform 29">
              <a:extLst>
                <a:ext uri="{FF2B5EF4-FFF2-40B4-BE49-F238E27FC236}">
                  <a16:creationId xmlns:a16="http://schemas.microsoft.com/office/drawing/2014/main" id="{90C9433D-9E1C-493B-BEBD-C3081FFA328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6" name="Freeform 30">
              <a:extLst>
                <a:ext uri="{FF2B5EF4-FFF2-40B4-BE49-F238E27FC236}">
                  <a16:creationId xmlns:a16="http://schemas.microsoft.com/office/drawing/2014/main" id="{352B39BB-F298-4285-A709-1FBA0CB722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7" name="Freeform 31">
              <a:extLst>
                <a:ext uri="{FF2B5EF4-FFF2-40B4-BE49-F238E27FC236}">
                  <a16:creationId xmlns:a16="http://schemas.microsoft.com/office/drawing/2014/main" id="{31CAF2A0-CBA0-4E86-AA87-8750EC1AFB2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sp>
        <p:nvSpPr>
          <p:cNvPr id="2" name="Title 1">
            <a:extLst>
              <a:ext uri="{FF2B5EF4-FFF2-40B4-BE49-F238E27FC236}">
                <a16:creationId xmlns:a16="http://schemas.microsoft.com/office/drawing/2014/main" id="{9025C7CF-8CE3-4DC0-8D30-4983A79F3E65}"/>
              </a:ext>
            </a:extLst>
          </p:cNvPr>
          <p:cNvSpPr>
            <a:spLocks noGrp="1"/>
          </p:cNvSpPr>
          <p:nvPr>
            <p:ph type="title"/>
          </p:nvPr>
        </p:nvSpPr>
        <p:spPr>
          <a:xfrm>
            <a:off x="1019015" y="1093787"/>
            <a:ext cx="3059969" cy="4697413"/>
          </a:xfrm>
        </p:spPr>
        <p:txBody>
          <a:bodyPr>
            <a:normAutofit/>
          </a:bodyPr>
          <a:lstStyle/>
          <a:p>
            <a:r>
              <a:rPr lang="en-US" sz="3600" dirty="0"/>
              <a:t>Exploratory Data Analysis – What we learned</a:t>
            </a:r>
          </a:p>
        </p:txBody>
      </p:sp>
      <p:sp useBgFill="1">
        <p:nvSpPr>
          <p:cNvPr id="39" name="Round Diagonal Corner Rectangle 7">
            <a:extLst>
              <a:ext uri="{FF2B5EF4-FFF2-40B4-BE49-F238E27FC236}">
                <a16:creationId xmlns:a16="http://schemas.microsoft.com/office/drawing/2014/main" id="{7D1C411D-0818-4640-8657-2AF78250C8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5084" y="0"/>
            <a:ext cx="7566916" cy="6848476"/>
          </a:xfrm>
          <a:prstGeom prst="round2DiagRect">
            <a:avLst>
              <a:gd name="adj1" fmla="val 0"/>
              <a:gd name="adj2" fmla="val 0"/>
            </a:avLst>
          </a:prstGeom>
          <a:ln w="19050" cap="sq">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1705418-AFF2-4B4F-9624-8629730A2998}"/>
              </a:ext>
            </a:extLst>
          </p:cNvPr>
          <p:cNvSpPr>
            <a:spLocks noGrp="1"/>
          </p:cNvSpPr>
          <p:nvPr>
            <p:ph idx="1"/>
          </p:nvPr>
        </p:nvSpPr>
        <p:spPr>
          <a:xfrm>
            <a:off x="5215467" y="1093788"/>
            <a:ext cx="5831944" cy="4697413"/>
          </a:xfrm>
        </p:spPr>
        <p:txBody>
          <a:bodyPr>
            <a:normAutofit/>
          </a:bodyPr>
          <a:lstStyle/>
          <a:p>
            <a:r>
              <a:rPr lang="en-US" dirty="0"/>
              <a:t>The structure of the dataset overall is big in number of variables, but a good amount for the number of records.</a:t>
            </a:r>
          </a:p>
          <a:p>
            <a:r>
              <a:rPr lang="en-US" dirty="0"/>
              <a:t>Cleaned and prepared the dataset moving forward.</a:t>
            </a:r>
          </a:p>
          <a:p>
            <a:r>
              <a:rPr lang="en-US" dirty="0"/>
              <a:t>Looked at the distribution of patients per chronic conditions</a:t>
            </a:r>
          </a:p>
          <a:p>
            <a:r>
              <a:rPr lang="en-US" dirty="0"/>
              <a:t>Took a sneak peek at the possible correlations of different variables.</a:t>
            </a:r>
          </a:p>
        </p:txBody>
      </p:sp>
    </p:spTree>
    <p:extLst>
      <p:ext uri="{BB962C8B-B14F-4D97-AF65-F5344CB8AC3E}">
        <p14:creationId xmlns:p14="http://schemas.microsoft.com/office/powerpoint/2010/main" val="6731666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20D214-0877-4FB2-99E1-94A7F48CB2BD}"/>
              </a:ext>
            </a:extLst>
          </p:cNvPr>
          <p:cNvSpPr>
            <a:spLocks noGrp="1"/>
          </p:cNvSpPr>
          <p:nvPr>
            <p:ph type="title"/>
          </p:nvPr>
        </p:nvSpPr>
        <p:spPr/>
        <p:txBody>
          <a:bodyPr/>
          <a:lstStyle/>
          <a:p>
            <a:r>
              <a:rPr lang="en-US" dirty="0"/>
              <a:t>Visualizing the patient population</a:t>
            </a:r>
          </a:p>
        </p:txBody>
      </p:sp>
      <p:sp>
        <p:nvSpPr>
          <p:cNvPr id="3" name="Content Placeholder 2">
            <a:extLst>
              <a:ext uri="{FF2B5EF4-FFF2-40B4-BE49-F238E27FC236}">
                <a16:creationId xmlns:a16="http://schemas.microsoft.com/office/drawing/2014/main" id="{8C2C6521-AE67-4130-8890-182BBA1BCEB3}"/>
              </a:ext>
            </a:extLst>
          </p:cNvPr>
          <p:cNvSpPr>
            <a:spLocks noGrp="1"/>
          </p:cNvSpPr>
          <p:nvPr>
            <p:ph idx="1"/>
          </p:nvPr>
        </p:nvSpPr>
        <p:spPr>
          <a:xfrm>
            <a:off x="1141412" y="2249487"/>
            <a:ext cx="9905999" cy="2957513"/>
          </a:xfrm>
        </p:spPr>
        <p:txBody>
          <a:bodyPr/>
          <a:lstStyle/>
          <a:p>
            <a:r>
              <a:rPr lang="en-US" dirty="0"/>
              <a:t>To help get this data and information out faster within SCL I implemented the use of Tableau Dashboards</a:t>
            </a:r>
          </a:p>
          <a:p>
            <a:r>
              <a:rPr lang="en-US" dirty="0"/>
              <a:t>With these dashboards I was able to provide dynamic dashboards where we could alter the look of the material to dive deeper and find more about the patient population.</a:t>
            </a:r>
          </a:p>
        </p:txBody>
      </p:sp>
    </p:spTree>
    <p:extLst>
      <p:ext uri="{BB962C8B-B14F-4D97-AF65-F5344CB8AC3E}">
        <p14:creationId xmlns:p14="http://schemas.microsoft.com/office/powerpoint/2010/main" val="2095769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2CECFF-6F6B-4963-A2D4-4AA70EFEF245}"/>
              </a:ext>
            </a:extLst>
          </p:cNvPr>
          <p:cNvSpPr>
            <a:spLocks noGrp="1"/>
          </p:cNvSpPr>
          <p:nvPr>
            <p:ph type="title"/>
          </p:nvPr>
        </p:nvSpPr>
        <p:spPr>
          <a:xfrm>
            <a:off x="1141413" y="301018"/>
            <a:ext cx="9905998" cy="549882"/>
          </a:xfrm>
        </p:spPr>
        <p:txBody>
          <a:bodyPr>
            <a:normAutofit fontScale="90000"/>
          </a:bodyPr>
          <a:lstStyle/>
          <a:p>
            <a:r>
              <a:rPr lang="en-US" dirty="0"/>
              <a:t>Visualizing the Patient Population</a:t>
            </a:r>
          </a:p>
        </p:txBody>
      </p:sp>
      <p:sp>
        <p:nvSpPr>
          <p:cNvPr id="3" name="Content Placeholder 2">
            <a:extLst>
              <a:ext uri="{FF2B5EF4-FFF2-40B4-BE49-F238E27FC236}">
                <a16:creationId xmlns:a16="http://schemas.microsoft.com/office/drawing/2014/main" id="{67453B9E-BDD7-4348-BE05-2412A688DE29}"/>
              </a:ext>
            </a:extLst>
          </p:cNvPr>
          <p:cNvSpPr>
            <a:spLocks noGrp="1"/>
          </p:cNvSpPr>
          <p:nvPr>
            <p:ph sz="half" idx="1"/>
          </p:nvPr>
        </p:nvSpPr>
        <p:spPr>
          <a:xfrm>
            <a:off x="874710" y="990600"/>
            <a:ext cx="4878389" cy="5566382"/>
          </a:xfrm>
        </p:spPr>
        <p:txBody>
          <a:bodyPr>
            <a:normAutofit fontScale="92500"/>
          </a:bodyPr>
          <a:lstStyle/>
          <a:p>
            <a:r>
              <a:rPr lang="en-US" dirty="0"/>
              <a:t>I started by looking at the patients and the areas they came from.</a:t>
            </a:r>
          </a:p>
          <a:p>
            <a:r>
              <a:rPr lang="en-US" dirty="0"/>
              <a:t>By understanding where most patients come from it could make it easier their social environments as well.</a:t>
            </a:r>
          </a:p>
          <a:p>
            <a:r>
              <a:rPr lang="en-US" dirty="0"/>
              <a:t>What we know is the patient population primarily resides in the Denver area, from the Jefferson, Denver, Adams, and Arapahoe county areas. </a:t>
            </a:r>
          </a:p>
          <a:p>
            <a:r>
              <a:rPr lang="en-US" dirty="0"/>
              <a:t>Also learned over the past 3 years there has been a rise in cancer patients in most counties within Colorado.</a:t>
            </a:r>
          </a:p>
          <a:p>
            <a:endParaRPr lang="en-US" dirty="0"/>
          </a:p>
        </p:txBody>
      </p:sp>
      <p:pic>
        <p:nvPicPr>
          <p:cNvPr id="5" name="Picture 4">
            <a:extLst>
              <a:ext uri="{FF2B5EF4-FFF2-40B4-BE49-F238E27FC236}">
                <a16:creationId xmlns:a16="http://schemas.microsoft.com/office/drawing/2014/main" id="{F3304117-99ED-473B-A7C7-90607387E9B8}"/>
              </a:ext>
            </a:extLst>
          </p:cNvPr>
          <p:cNvPicPr/>
          <p:nvPr/>
        </p:nvPicPr>
        <p:blipFill>
          <a:blip r:embed="rId2"/>
          <a:stretch>
            <a:fillRect/>
          </a:stretch>
        </p:blipFill>
        <p:spPr>
          <a:xfrm>
            <a:off x="6094412" y="1035050"/>
            <a:ext cx="5943600" cy="2635250"/>
          </a:xfrm>
          <a:prstGeom prst="rect">
            <a:avLst/>
          </a:prstGeom>
        </p:spPr>
      </p:pic>
      <p:pic>
        <p:nvPicPr>
          <p:cNvPr id="112" name="Picture 111">
            <a:extLst>
              <a:ext uri="{FF2B5EF4-FFF2-40B4-BE49-F238E27FC236}">
                <a16:creationId xmlns:a16="http://schemas.microsoft.com/office/drawing/2014/main" id="{3D18EE69-EC19-491E-BC54-F4E99365BBBD}"/>
              </a:ext>
            </a:extLst>
          </p:cNvPr>
          <p:cNvPicPr/>
          <p:nvPr/>
        </p:nvPicPr>
        <p:blipFill>
          <a:blip r:embed="rId3"/>
          <a:stretch>
            <a:fillRect/>
          </a:stretch>
        </p:blipFill>
        <p:spPr>
          <a:xfrm>
            <a:off x="6094412" y="3763010"/>
            <a:ext cx="5943600" cy="2987040"/>
          </a:xfrm>
          <a:prstGeom prst="rect">
            <a:avLst/>
          </a:prstGeom>
        </p:spPr>
      </p:pic>
    </p:spTree>
    <p:extLst>
      <p:ext uri="{BB962C8B-B14F-4D97-AF65-F5344CB8AC3E}">
        <p14:creationId xmlns:p14="http://schemas.microsoft.com/office/powerpoint/2010/main" val="5046471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337F85-2255-4B75-9922-23247C58259E}"/>
              </a:ext>
            </a:extLst>
          </p:cNvPr>
          <p:cNvSpPr>
            <a:spLocks noGrp="1"/>
          </p:cNvSpPr>
          <p:nvPr>
            <p:ph type="title"/>
          </p:nvPr>
        </p:nvSpPr>
        <p:spPr>
          <a:xfrm>
            <a:off x="1141412" y="243527"/>
            <a:ext cx="9905998" cy="685800"/>
          </a:xfrm>
        </p:spPr>
        <p:txBody>
          <a:bodyPr/>
          <a:lstStyle/>
          <a:p>
            <a:r>
              <a:rPr lang="en-US" dirty="0"/>
              <a:t>Visualizing the patient Population</a:t>
            </a:r>
          </a:p>
        </p:txBody>
      </p:sp>
      <p:pic>
        <p:nvPicPr>
          <p:cNvPr id="10" name="Picture 9">
            <a:extLst>
              <a:ext uri="{FF2B5EF4-FFF2-40B4-BE49-F238E27FC236}">
                <a16:creationId xmlns:a16="http://schemas.microsoft.com/office/drawing/2014/main" id="{C8345EEB-5654-4246-B4D5-898F8BACE2A4}"/>
              </a:ext>
            </a:extLst>
          </p:cNvPr>
          <p:cNvPicPr/>
          <p:nvPr/>
        </p:nvPicPr>
        <p:blipFill>
          <a:blip r:embed="rId2"/>
          <a:stretch>
            <a:fillRect/>
          </a:stretch>
        </p:blipFill>
        <p:spPr>
          <a:xfrm>
            <a:off x="1" y="3854450"/>
            <a:ext cx="4038600" cy="3003550"/>
          </a:xfrm>
          <a:prstGeom prst="rect">
            <a:avLst/>
          </a:prstGeom>
        </p:spPr>
      </p:pic>
      <p:pic>
        <p:nvPicPr>
          <p:cNvPr id="11" name="Picture 10">
            <a:extLst>
              <a:ext uri="{FF2B5EF4-FFF2-40B4-BE49-F238E27FC236}">
                <a16:creationId xmlns:a16="http://schemas.microsoft.com/office/drawing/2014/main" id="{232031AA-3C53-4377-946C-D83567048A81}"/>
              </a:ext>
            </a:extLst>
          </p:cNvPr>
          <p:cNvPicPr/>
          <p:nvPr/>
        </p:nvPicPr>
        <p:blipFill>
          <a:blip r:embed="rId3"/>
          <a:stretch>
            <a:fillRect/>
          </a:stretch>
        </p:blipFill>
        <p:spPr>
          <a:xfrm>
            <a:off x="4038601" y="3854450"/>
            <a:ext cx="4210049" cy="3003550"/>
          </a:xfrm>
          <a:prstGeom prst="rect">
            <a:avLst/>
          </a:prstGeom>
        </p:spPr>
      </p:pic>
      <p:pic>
        <p:nvPicPr>
          <p:cNvPr id="12" name="Picture 11">
            <a:extLst>
              <a:ext uri="{FF2B5EF4-FFF2-40B4-BE49-F238E27FC236}">
                <a16:creationId xmlns:a16="http://schemas.microsoft.com/office/drawing/2014/main" id="{763ED2F1-DF27-4849-A7B3-24F1B7BBBA1C}"/>
              </a:ext>
            </a:extLst>
          </p:cNvPr>
          <p:cNvPicPr/>
          <p:nvPr/>
        </p:nvPicPr>
        <p:blipFill>
          <a:blip r:embed="rId4"/>
          <a:stretch>
            <a:fillRect/>
          </a:stretch>
        </p:blipFill>
        <p:spPr>
          <a:xfrm>
            <a:off x="8248650" y="3854450"/>
            <a:ext cx="3893885" cy="3003550"/>
          </a:xfrm>
          <a:prstGeom prst="rect">
            <a:avLst/>
          </a:prstGeom>
        </p:spPr>
      </p:pic>
      <p:sp>
        <p:nvSpPr>
          <p:cNvPr id="13" name="TextBox 12">
            <a:extLst>
              <a:ext uri="{FF2B5EF4-FFF2-40B4-BE49-F238E27FC236}">
                <a16:creationId xmlns:a16="http://schemas.microsoft.com/office/drawing/2014/main" id="{40E8D091-7DAA-4B62-992F-6E29B8D67AB2}"/>
              </a:ext>
            </a:extLst>
          </p:cNvPr>
          <p:cNvSpPr txBox="1"/>
          <p:nvPr/>
        </p:nvSpPr>
        <p:spPr>
          <a:xfrm>
            <a:off x="188912" y="1079500"/>
            <a:ext cx="11393488" cy="92333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marL="285750" indent="-285750">
              <a:buFont typeface="Arial" panose="020B0604020202020204" pitchFamily="34" charset="0"/>
              <a:buChar char="•"/>
            </a:pPr>
            <a:r>
              <a:rPr lang="en-US" dirty="0"/>
              <a:t>Being able to group our data and look at the patient population amongst groups can be very effective when trying to learn more about a patient population.</a:t>
            </a:r>
          </a:p>
          <a:p>
            <a:pPr marL="285750" indent="-285750">
              <a:buFont typeface="Arial" panose="020B0604020202020204" pitchFamily="34" charset="0"/>
              <a:buChar char="•"/>
            </a:pPr>
            <a:r>
              <a:rPr lang="en-US" dirty="0"/>
              <a:t>The three main groups the data was sliced into was by gender, ethnicity, and age groups.</a:t>
            </a:r>
          </a:p>
        </p:txBody>
      </p:sp>
      <p:sp>
        <p:nvSpPr>
          <p:cNvPr id="15" name="TextBox 14">
            <a:extLst>
              <a:ext uri="{FF2B5EF4-FFF2-40B4-BE49-F238E27FC236}">
                <a16:creationId xmlns:a16="http://schemas.microsoft.com/office/drawing/2014/main" id="{129625DE-61D6-44D3-9A39-AAA24D09D0EF}"/>
              </a:ext>
            </a:extLst>
          </p:cNvPr>
          <p:cNvSpPr txBox="1"/>
          <p:nvPr/>
        </p:nvSpPr>
        <p:spPr>
          <a:xfrm>
            <a:off x="188912" y="2153003"/>
            <a:ext cx="11393488" cy="1477328"/>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marL="285750" indent="-285750">
              <a:buFont typeface="Arial" panose="020B0604020202020204" pitchFamily="34" charset="0"/>
              <a:buChar char="•"/>
            </a:pPr>
            <a:r>
              <a:rPr lang="en-US" dirty="0"/>
              <a:t>The female population is dominant over the male population not only overall but in a majority of individual chronic conditions.</a:t>
            </a:r>
          </a:p>
          <a:p>
            <a:pPr marL="285750" indent="-285750">
              <a:buFont typeface="Arial" panose="020B0604020202020204" pitchFamily="34" charset="0"/>
              <a:buChar char="•"/>
            </a:pPr>
            <a:r>
              <a:rPr lang="en-US" dirty="0"/>
              <a:t>The Hispanic population has been on the rise each of the last three years.</a:t>
            </a:r>
          </a:p>
          <a:p>
            <a:pPr marL="285750" indent="-285750">
              <a:buFont typeface="Arial" panose="020B0604020202020204" pitchFamily="34" charset="0"/>
              <a:buChar char="•"/>
            </a:pPr>
            <a:r>
              <a:rPr lang="en-US" dirty="0"/>
              <a:t>The 0-10 and 11-20 age groups have a sparse population but patients age 51-60 and 61-70 have been steadily climbing.</a:t>
            </a:r>
          </a:p>
        </p:txBody>
      </p:sp>
    </p:spTree>
    <p:extLst>
      <p:ext uri="{BB962C8B-B14F-4D97-AF65-F5344CB8AC3E}">
        <p14:creationId xmlns:p14="http://schemas.microsoft.com/office/powerpoint/2010/main" val="25886384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D913E5-9B2E-4449-912A-CB682843AFF9}"/>
              </a:ext>
            </a:extLst>
          </p:cNvPr>
          <p:cNvSpPr>
            <a:spLocks noGrp="1"/>
          </p:cNvSpPr>
          <p:nvPr>
            <p:ph type="title"/>
          </p:nvPr>
        </p:nvSpPr>
        <p:spPr>
          <a:xfrm>
            <a:off x="1141413" y="618518"/>
            <a:ext cx="9905998" cy="1020210"/>
          </a:xfrm>
        </p:spPr>
        <p:txBody>
          <a:bodyPr/>
          <a:lstStyle/>
          <a:p>
            <a:r>
              <a:rPr lang="en-US" dirty="0"/>
              <a:t>Introduction</a:t>
            </a:r>
          </a:p>
        </p:txBody>
      </p:sp>
      <p:sp>
        <p:nvSpPr>
          <p:cNvPr id="3" name="Content Placeholder 2">
            <a:extLst>
              <a:ext uri="{FF2B5EF4-FFF2-40B4-BE49-F238E27FC236}">
                <a16:creationId xmlns:a16="http://schemas.microsoft.com/office/drawing/2014/main" id="{98BDF37E-A02A-4444-BF20-056ABF03FBD7}"/>
              </a:ext>
            </a:extLst>
          </p:cNvPr>
          <p:cNvSpPr>
            <a:spLocks noGrp="1"/>
          </p:cNvSpPr>
          <p:nvPr>
            <p:ph idx="1"/>
          </p:nvPr>
        </p:nvSpPr>
        <p:spPr>
          <a:xfrm>
            <a:off x="1032554" y="1946954"/>
            <a:ext cx="10014858" cy="3950412"/>
          </a:xfrm>
        </p:spPr>
        <p:txBody>
          <a:bodyPr>
            <a:normAutofit/>
          </a:bodyPr>
          <a:lstStyle/>
          <a:p>
            <a:r>
              <a:rPr lang="en-US" dirty="0"/>
              <a:t>The first Practicum for the Data Science program I have decided to work with my employer SCL Health and use data science principles to help get a better understanding of the patient population of one specific clinic.</a:t>
            </a:r>
          </a:p>
          <a:p>
            <a:r>
              <a:rPr lang="en-US" dirty="0"/>
              <a:t>The clinic we will be looking at is Bruner Family Medicine Center in Denver, CO.</a:t>
            </a:r>
          </a:p>
          <a:p>
            <a:r>
              <a:rPr lang="en-US" dirty="0"/>
              <a:t>We will be looking at patients with the following Chronic Conditions:</a:t>
            </a:r>
          </a:p>
          <a:p>
            <a:pPr lvl="1"/>
            <a:r>
              <a:rPr lang="en-US" dirty="0"/>
              <a:t>Cancer, Hypertension, Chronic Obstructive Pulmonary Disease (COPD), Coronary Heart Disease (CHD), Obesity, Asthma, Arthritis, Hepatitis, Diabetes and Weak or Failing Kidneys</a:t>
            </a:r>
          </a:p>
          <a:p>
            <a:pPr marL="0" indent="0">
              <a:buNone/>
            </a:pPr>
            <a:endParaRPr lang="en-US" dirty="0"/>
          </a:p>
          <a:p>
            <a:endParaRPr lang="en-US" dirty="0"/>
          </a:p>
        </p:txBody>
      </p:sp>
    </p:spTree>
    <p:extLst>
      <p:ext uri="{BB962C8B-B14F-4D97-AF65-F5344CB8AC3E}">
        <p14:creationId xmlns:p14="http://schemas.microsoft.com/office/powerpoint/2010/main" val="34060048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A941562B-B327-4A26-B435-F8E30C5C56A5}"/>
              </a:ext>
            </a:extLst>
          </p:cNvPr>
          <p:cNvSpPr>
            <a:spLocks noGrp="1"/>
          </p:cNvSpPr>
          <p:nvPr>
            <p:ph type="title"/>
          </p:nvPr>
        </p:nvSpPr>
        <p:spPr>
          <a:xfrm>
            <a:off x="1141413" y="224818"/>
            <a:ext cx="9905998" cy="594332"/>
          </a:xfrm>
        </p:spPr>
        <p:txBody>
          <a:bodyPr/>
          <a:lstStyle/>
          <a:p>
            <a:r>
              <a:rPr lang="en-US" dirty="0"/>
              <a:t>Visualizing the Patient Population</a:t>
            </a:r>
          </a:p>
        </p:txBody>
      </p:sp>
      <p:sp>
        <p:nvSpPr>
          <p:cNvPr id="15" name="Content Placeholder 14">
            <a:extLst>
              <a:ext uri="{FF2B5EF4-FFF2-40B4-BE49-F238E27FC236}">
                <a16:creationId xmlns:a16="http://schemas.microsoft.com/office/drawing/2014/main" id="{D3102039-5450-4A2B-BF81-5A4054CFDF91}"/>
              </a:ext>
            </a:extLst>
          </p:cNvPr>
          <p:cNvSpPr>
            <a:spLocks noGrp="1"/>
          </p:cNvSpPr>
          <p:nvPr>
            <p:ph sz="half" idx="1"/>
          </p:nvPr>
        </p:nvSpPr>
        <p:spPr>
          <a:xfrm>
            <a:off x="1141413" y="952500"/>
            <a:ext cx="4878389" cy="4978400"/>
          </a:xfrm>
        </p:spPr>
        <p:txBody>
          <a:bodyPr>
            <a:normAutofit lnSpcReduction="10000"/>
          </a:bodyPr>
          <a:lstStyle/>
          <a:p>
            <a:r>
              <a:rPr lang="en-US" dirty="0"/>
              <a:t>The measures are a very important aspect of the entire study. Learning about how they affect chronic conditions was a vital aspect of it</a:t>
            </a:r>
          </a:p>
          <a:p>
            <a:r>
              <a:rPr lang="en-US" dirty="0"/>
              <a:t>The goal of these dashboards were to look at which variable had more of an impact on patients as a group, by their chronic conditions. </a:t>
            </a:r>
          </a:p>
          <a:p>
            <a:r>
              <a:rPr lang="en-US" dirty="0"/>
              <a:t>If one measure was abnormally high it could mean it is something we could key on in the future.</a:t>
            </a:r>
          </a:p>
        </p:txBody>
      </p:sp>
      <p:pic>
        <p:nvPicPr>
          <p:cNvPr id="18" name="Picture 17">
            <a:extLst>
              <a:ext uri="{FF2B5EF4-FFF2-40B4-BE49-F238E27FC236}">
                <a16:creationId xmlns:a16="http://schemas.microsoft.com/office/drawing/2014/main" id="{5428464A-8A38-4BB5-9BF5-F686A2DA45EE}"/>
              </a:ext>
            </a:extLst>
          </p:cNvPr>
          <p:cNvPicPr/>
          <p:nvPr/>
        </p:nvPicPr>
        <p:blipFill>
          <a:blip r:embed="rId2"/>
          <a:stretch>
            <a:fillRect/>
          </a:stretch>
        </p:blipFill>
        <p:spPr>
          <a:xfrm>
            <a:off x="5975350" y="952501"/>
            <a:ext cx="5943600" cy="2476499"/>
          </a:xfrm>
          <a:prstGeom prst="rect">
            <a:avLst/>
          </a:prstGeom>
        </p:spPr>
      </p:pic>
      <p:pic>
        <p:nvPicPr>
          <p:cNvPr id="19" name="Picture 18">
            <a:extLst>
              <a:ext uri="{FF2B5EF4-FFF2-40B4-BE49-F238E27FC236}">
                <a16:creationId xmlns:a16="http://schemas.microsoft.com/office/drawing/2014/main" id="{7117B331-DF54-4821-B819-570A41E43008}"/>
              </a:ext>
            </a:extLst>
          </p:cNvPr>
          <p:cNvPicPr/>
          <p:nvPr/>
        </p:nvPicPr>
        <p:blipFill>
          <a:blip r:embed="rId3"/>
          <a:stretch>
            <a:fillRect/>
          </a:stretch>
        </p:blipFill>
        <p:spPr>
          <a:xfrm>
            <a:off x="5975350" y="3473451"/>
            <a:ext cx="5943600" cy="2590800"/>
          </a:xfrm>
          <a:prstGeom prst="rect">
            <a:avLst/>
          </a:prstGeom>
        </p:spPr>
      </p:pic>
    </p:spTree>
    <p:extLst>
      <p:ext uri="{BB962C8B-B14F-4D97-AF65-F5344CB8AC3E}">
        <p14:creationId xmlns:p14="http://schemas.microsoft.com/office/powerpoint/2010/main" val="29603920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6462BC-B077-453C-A0C8-1F75BA264AE8}"/>
              </a:ext>
            </a:extLst>
          </p:cNvPr>
          <p:cNvSpPr>
            <a:spLocks noGrp="1"/>
          </p:cNvSpPr>
          <p:nvPr>
            <p:ph type="title"/>
          </p:nvPr>
        </p:nvSpPr>
        <p:spPr/>
        <p:txBody>
          <a:bodyPr/>
          <a:lstStyle/>
          <a:p>
            <a:r>
              <a:rPr lang="en-US" dirty="0"/>
              <a:t>Visualizing the Patient population</a:t>
            </a:r>
          </a:p>
        </p:txBody>
      </p:sp>
      <p:sp>
        <p:nvSpPr>
          <p:cNvPr id="3" name="Content Placeholder 2">
            <a:extLst>
              <a:ext uri="{FF2B5EF4-FFF2-40B4-BE49-F238E27FC236}">
                <a16:creationId xmlns:a16="http://schemas.microsoft.com/office/drawing/2014/main" id="{9E55DFA8-8037-4A2A-90F6-26BF1B4AB61D}"/>
              </a:ext>
            </a:extLst>
          </p:cNvPr>
          <p:cNvSpPr>
            <a:spLocks noGrp="1"/>
          </p:cNvSpPr>
          <p:nvPr>
            <p:ph idx="1"/>
          </p:nvPr>
        </p:nvSpPr>
        <p:spPr/>
        <p:txBody>
          <a:bodyPr>
            <a:normAutofit/>
          </a:bodyPr>
          <a:lstStyle/>
          <a:p>
            <a:r>
              <a:rPr lang="en-US" dirty="0"/>
              <a:t>The Tableau dashboards have been effective in being able to uncover information about the patients that is below the surface.</a:t>
            </a:r>
          </a:p>
          <a:p>
            <a:r>
              <a:rPr lang="en-US" dirty="0"/>
              <a:t>Being able to group them differently and discover more about where they come from is something key to this investigation and possibly learning why they have been diagnosed with the chronic conditions they have. </a:t>
            </a:r>
          </a:p>
        </p:txBody>
      </p:sp>
    </p:spTree>
    <p:extLst>
      <p:ext uri="{BB962C8B-B14F-4D97-AF65-F5344CB8AC3E}">
        <p14:creationId xmlns:p14="http://schemas.microsoft.com/office/powerpoint/2010/main" val="4008075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723A82-43C2-4767-B633-F65FE63B426C}"/>
              </a:ext>
            </a:extLst>
          </p:cNvPr>
          <p:cNvSpPr>
            <a:spLocks noGrp="1"/>
          </p:cNvSpPr>
          <p:nvPr>
            <p:ph type="title"/>
          </p:nvPr>
        </p:nvSpPr>
        <p:spPr/>
        <p:txBody>
          <a:bodyPr/>
          <a:lstStyle/>
          <a:p>
            <a:r>
              <a:rPr lang="en-US" dirty="0"/>
              <a:t>Hierarchical Cluster Analysis</a:t>
            </a:r>
          </a:p>
        </p:txBody>
      </p:sp>
      <p:sp>
        <p:nvSpPr>
          <p:cNvPr id="3" name="Content Placeholder 2">
            <a:extLst>
              <a:ext uri="{FF2B5EF4-FFF2-40B4-BE49-F238E27FC236}">
                <a16:creationId xmlns:a16="http://schemas.microsoft.com/office/drawing/2014/main" id="{C6CD885E-D900-436F-9F86-071CE8B4316F}"/>
              </a:ext>
            </a:extLst>
          </p:cNvPr>
          <p:cNvSpPr>
            <a:spLocks noGrp="1"/>
          </p:cNvSpPr>
          <p:nvPr>
            <p:ph idx="1"/>
          </p:nvPr>
        </p:nvSpPr>
        <p:spPr/>
        <p:txBody>
          <a:bodyPr>
            <a:normAutofit/>
          </a:bodyPr>
          <a:lstStyle/>
          <a:p>
            <a:r>
              <a:rPr lang="en-US" dirty="0"/>
              <a:t>Hierarchical Cluster Analysis (HCA) is a method of cluster analysis which builds a hierarchy of clusters based on the similarities between the variables. </a:t>
            </a:r>
          </a:p>
          <a:p>
            <a:r>
              <a:rPr lang="en-US" dirty="0"/>
              <a:t>The clustering is presented using a dendrogram, and we will be using the divisive method which will take our dataset as one and then eventually break it out into individual data clusters, our objective is that the data points which are of like chronic conditions will be in the same general clusters before finally breaking out to individual data points.</a:t>
            </a:r>
          </a:p>
        </p:txBody>
      </p:sp>
    </p:spTree>
    <p:extLst>
      <p:ext uri="{BB962C8B-B14F-4D97-AF65-F5344CB8AC3E}">
        <p14:creationId xmlns:p14="http://schemas.microsoft.com/office/powerpoint/2010/main" val="27767361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05B96F-FEF4-4AC8-923E-D66415FDCBE2}"/>
              </a:ext>
            </a:extLst>
          </p:cNvPr>
          <p:cNvSpPr>
            <a:spLocks noGrp="1"/>
          </p:cNvSpPr>
          <p:nvPr>
            <p:ph type="title"/>
          </p:nvPr>
        </p:nvSpPr>
        <p:spPr>
          <a:xfrm>
            <a:off x="8036041" y="618518"/>
            <a:ext cx="3281003" cy="1478570"/>
          </a:xfrm>
        </p:spPr>
        <p:txBody>
          <a:bodyPr anchor="b">
            <a:normAutofit/>
          </a:bodyPr>
          <a:lstStyle/>
          <a:p>
            <a:r>
              <a:rPr lang="en-US" sz="2800"/>
              <a:t>HIERARCHICAL CLUSTER ANALYSIS </a:t>
            </a:r>
          </a:p>
        </p:txBody>
      </p:sp>
      <p:sp>
        <p:nvSpPr>
          <p:cNvPr id="58" name="Round Diagonal Corner Rectangle 11">
            <a:extLst>
              <a:ext uri="{FF2B5EF4-FFF2-40B4-BE49-F238E27FC236}">
                <a16:creationId xmlns:a16="http://schemas.microsoft.com/office/drawing/2014/main" id="{E704FA00-F5B1-4BF3-BFB2-F832D36702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8949" y="808057"/>
            <a:ext cx="6752461" cy="5234394"/>
          </a:xfrm>
          <a:prstGeom prst="round2DiagRect">
            <a:avLst>
              <a:gd name="adj1" fmla="val 7418"/>
              <a:gd name="adj2" fmla="val 0"/>
            </a:avLst>
          </a:prstGeom>
          <a:solidFill>
            <a:srgbClr val="FFFFFF"/>
          </a:solid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2" name="Picture 51">
            <a:extLst>
              <a:ext uri="{FF2B5EF4-FFF2-40B4-BE49-F238E27FC236}">
                <a16:creationId xmlns:a16="http://schemas.microsoft.com/office/drawing/2014/main" id="{DA89043F-3114-4156-BCC3-328CA6964F59}"/>
              </a:ext>
            </a:extLst>
          </p:cNvPr>
          <p:cNvPicPr/>
          <p:nvPr/>
        </p:nvPicPr>
        <p:blipFill>
          <a:blip r:embed="rId3"/>
          <a:stretch>
            <a:fillRect/>
          </a:stretch>
        </p:blipFill>
        <p:spPr>
          <a:xfrm>
            <a:off x="798949" y="1830440"/>
            <a:ext cx="2974328" cy="3189627"/>
          </a:xfrm>
          <a:prstGeom prst="rect">
            <a:avLst/>
          </a:prstGeom>
        </p:spPr>
      </p:pic>
      <p:pic>
        <p:nvPicPr>
          <p:cNvPr id="53" name="Picture 52">
            <a:extLst>
              <a:ext uri="{FF2B5EF4-FFF2-40B4-BE49-F238E27FC236}">
                <a16:creationId xmlns:a16="http://schemas.microsoft.com/office/drawing/2014/main" id="{2BF882E9-2E06-44C5-A4B3-F72DF11FE510}"/>
              </a:ext>
            </a:extLst>
          </p:cNvPr>
          <p:cNvPicPr/>
          <p:nvPr/>
        </p:nvPicPr>
        <p:blipFill>
          <a:blip r:embed="rId4"/>
          <a:stretch>
            <a:fillRect/>
          </a:stretch>
        </p:blipFill>
        <p:spPr>
          <a:xfrm>
            <a:off x="3972612" y="1830439"/>
            <a:ext cx="3578797" cy="3189627"/>
          </a:xfrm>
          <a:prstGeom prst="rect">
            <a:avLst/>
          </a:prstGeom>
        </p:spPr>
      </p:pic>
      <p:sp>
        <p:nvSpPr>
          <p:cNvPr id="3" name="Content Placeholder 2">
            <a:extLst>
              <a:ext uri="{FF2B5EF4-FFF2-40B4-BE49-F238E27FC236}">
                <a16:creationId xmlns:a16="http://schemas.microsoft.com/office/drawing/2014/main" id="{2B4F9EF8-F40A-4755-826F-F0B59821DEDA}"/>
              </a:ext>
            </a:extLst>
          </p:cNvPr>
          <p:cNvSpPr>
            <a:spLocks noGrp="1"/>
          </p:cNvSpPr>
          <p:nvPr>
            <p:ph idx="1"/>
          </p:nvPr>
        </p:nvSpPr>
        <p:spPr>
          <a:xfrm>
            <a:off x="8036041" y="2249486"/>
            <a:ext cx="3281004" cy="4348163"/>
          </a:xfrm>
        </p:spPr>
        <p:txBody>
          <a:bodyPr>
            <a:normAutofit/>
          </a:bodyPr>
          <a:lstStyle/>
          <a:p>
            <a:r>
              <a:rPr lang="en-US" sz="1800" dirty="0"/>
              <a:t>Before clustering our data, it is a good idea to look at the metrics one more time and try to measure each pairings likelihood of correlation. This could be done in multiple ways.</a:t>
            </a:r>
          </a:p>
          <a:p>
            <a:r>
              <a:rPr lang="en-US" sz="1800" dirty="0"/>
              <a:t>The first two are broad looks at the data, breaking out the chronic conditions by color and trying to find how they trend based on measure and pairs.  </a:t>
            </a:r>
          </a:p>
        </p:txBody>
      </p:sp>
    </p:spTree>
    <p:extLst>
      <p:ext uri="{BB962C8B-B14F-4D97-AF65-F5344CB8AC3E}">
        <p14:creationId xmlns:p14="http://schemas.microsoft.com/office/powerpoint/2010/main" val="23723257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15" name="Picture 2">
            <a:extLst>
              <a:ext uri="{FF2B5EF4-FFF2-40B4-BE49-F238E27FC236}">
                <a16:creationId xmlns:a16="http://schemas.microsoft.com/office/drawing/2014/main" id="{50C065C3-0FE3-4452-B765-CB05BBB2A98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nvGrpSpPr>
          <p:cNvPr id="17" name="Group 16">
            <a:extLst>
              <a:ext uri="{FF2B5EF4-FFF2-40B4-BE49-F238E27FC236}">
                <a16:creationId xmlns:a16="http://schemas.microsoft.com/office/drawing/2014/main" id="{9795E515-5F57-431F-9A0D-3A0419DF757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8" name="Rectangle 5">
              <a:extLst>
                <a:ext uri="{FF2B5EF4-FFF2-40B4-BE49-F238E27FC236}">
                  <a16:creationId xmlns:a16="http://schemas.microsoft.com/office/drawing/2014/main" id="{D45BCBFE-0478-4767-BF2E-FC2C548BA62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9" name="Freeform 6">
              <a:extLst>
                <a:ext uri="{FF2B5EF4-FFF2-40B4-BE49-F238E27FC236}">
                  <a16:creationId xmlns:a16="http://schemas.microsoft.com/office/drawing/2014/main" id="{E903928F-F6DA-470C-81A0-CF7D9DE0341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 name="Freeform 7">
              <a:extLst>
                <a:ext uri="{FF2B5EF4-FFF2-40B4-BE49-F238E27FC236}">
                  <a16:creationId xmlns:a16="http://schemas.microsoft.com/office/drawing/2014/main" id="{ADA095F6-E326-4450-A2D6-DB2BF989B8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 name="Rectangle 8">
              <a:extLst>
                <a:ext uri="{FF2B5EF4-FFF2-40B4-BE49-F238E27FC236}">
                  <a16:creationId xmlns:a16="http://schemas.microsoft.com/office/drawing/2014/main" id="{6B067F9A-FDF2-49EC-B4FF-CD4B90F7892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22" name="Freeform 9">
              <a:extLst>
                <a:ext uri="{FF2B5EF4-FFF2-40B4-BE49-F238E27FC236}">
                  <a16:creationId xmlns:a16="http://schemas.microsoft.com/office/drawing/2014/main" id="{F1331213-D19D-49FC-8616-168A14565A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3" name="Freeform 10">
              <a:extLst>
                <a:ext uri="{FF2B5EF4-FFF2-40B4-BE49-F238E27FC236}">
                  <a16:creationId xmlns:a16="http://schemas.microsoft.com/office/drawing/2014/main" id="{2ADFE242-96FC-4A14-8C59-90CD6DE1D9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4" name="Freeform 11">
              <a:extLst>
                <a:ext uri="{FF2B5EF4-FFF2-40B4-BE49-F238E27FC236}">
                  <a16:creationId xmlns:a16="http://schemas.microsoft.com/office/drawing/2014/main" id="{6A97B7BC-40BD-494B-9C6B-AF3045559A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5" name="Freeform 12">
              <a:extLst>
                <a:ext uri="{FF2B5EF4-FFF2-40B4-BE49-F238E27FC236}">
                  <a16:creationId xmlns:a16="http://schemas.microsoft.com/office/drawing/2014/main" id="{3D7F35CF-F44C-491F-904D-A31ED832137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6" name="Freeform 13">
              <a:extLst>
                <a:ext uri="{FF2B5EF4-FFF2-40B4-BE49-F238E27FC236}">
                  <a16:creationId xmlns:a16="http://schemas.microsoft.com/office/drawing/2014/main" id="{84D9BF7E-18C2-452C-B139-4ED58D7A03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7" name="Freeform 14">
              <a:extLst>
                <a:ext uri="{FF2B5EF4-FFF2-40B4-BE49-F238E27FC236}">
                  <a16:creationId xmlns:a16="http://schemas.microsoft.com/office/drawing/2014/main" id="{700A6223-AD38-426F-A6FE-7926CAEF31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8" name="Freeform 15">
              <a:extLst>
                <a:ext uri="{FF2B5EF4-FFF2-40B4-BE49-F238E27FC236}">
                  <a16:creationId xmlns:a16="http://schemas.microsoft.com/office/drawing/2014/main" id="{D172AA94-449F-45EB-94E6-67C186C32DD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9" name="Freeform 16">
              <a:extLst>
                <a:ext uri="{FF2B5EF4-FFF2-40B4-BE49-F238E27FC236}">
                  <a16:creationId xmlns:a16="http://schemas.microsoft.com/office/drawing/2014/main" id="{A7D4F697-8937-4F4C-83C5-770B3FCB82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0" name="Freeform 17">
              <a:extLst>
                <a:ext uri="{FF2B5EF4-FFF2-40B4-BE49-F238E27FC236}">
                  <a16:creationId xmlns:a16="http://schemas.microsoft.com/office/drawing/2014/main" id="{10AF1D59-5117-4D47-8414-4BB61F944B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1" name="Freeform 18">
              <a:extLst>
                <a:ext uri="{FF2B5EF4-FFF2-40B4-BE49-F238E27FC236}">
                  <a16:creationId xmlns:a16="http://schemas.microsoft.com/office/drawing/2014/main" id="{2387DC33-88B3-4718-8C94-41659EA33A9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2" name="Freeform 19">
              <a:extLst>
                <a:ext uri="{FF2B5EF4-FFF2-40B4-BE49-F238E27FC236}">
                  <a16:creationId xmlns:a16="http://schemas.microsoft.com/office/drawing/2014/main" id="{D4E7EC64-4763-4F04-B2E4-E400364D72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3" name="Freeform 20">
              <a:extLst>
                <a:ext uri="{FF2B5EF4-FFF2-40B4-BE49-F238E27FC236}">
                  <a16:creationId xmlns:a16="http://schemas.microsoft.com/office/drawing/2014/main" id="{581717DF-9FD4-47CB-9579-E34DF7E8754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4" name="Freeform 21">
              <a:extLst>
                <a:ext uri="{FF2B5EF4-FFF2-40B4-BE49-F238E27FC236}">
                  <a16:creationId xmlns:a16="http://schemas.microsoft.com/office/drawing/2014/main" id="{BCD8EF50-6E58-4B2D-90B6-AFF236A73BC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5" name="Freeform 22">
              <a:extLst>
                <a:ext uri="{FF2B5EF4-FFF2-40B4-BE49-F238E27FC236}">
                  <a16:creationId xmlns:a16="http://schemas.microsoft.com/office/drawing/2014/main" id="{6524A268-142A-4CBF-BB8B-DC1FCBC8F7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6" name="Freeform 23">
              <a:extLst>
                <a:ext uri="{FF2B5EF4-FFF2-40B4-BE49-F238E27FC236}">
                  <a16:creationId xmlns:a16="http://schemas.microsoft.com/office/drawing/2014/main" id="{56A0E6F3-B76B-4813-B44B-56CE11A8A0C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7" name="Freeform 24">
              <a:extLst>
                <a:ext uri="{FF2B5EF4-FFF2-40B4-BE49-F238E27FC236}">
                  <a16:creationId xmlns:a16="http://schemas.microsoft.com/office/drawing/2014/main" id="{A74CED8D-B902-4B76-9CC8-30A09B2FA1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8" name="Freeform 25">
              <a:extLst>
                <a:ext uri="{FF2B5EF4-FFF2-40B4-BE49-F238E27FC236}">
                  <a16:creationId xmlns:a16="http://schemas.microsoft.com/office/drawing/2014/main" id="{ED007BD7-ED56-4566-B1FF-707160024A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9" name="Freeform 26">
              <a:extLst>
                <a:ext uri="{FF2B5EF4-FFF2-40B4-BE49-F238E27FC236}">
                  <a16:creationId xmlns:a16="http://schemas.microsoft.com/office/drawing/2014/main" id="{90AD48D2-5BC8-4C80-B126-B1A201242B8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0" name="Freeform 27">
              <a:extLst>
                <a:ext uri="{FF2B5EF4-FFF2-40B4-BE49-F238E27FC236}">
                  <a16:creationId xmlns:a16="http://schemas.microsoft.com/office/drawing/2014/main" id="{BE14C82F-9F35-4D61-B758-7BCE32DECB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1" name="Freeform 28">
              <a:extLst>
                <a:ext uri="{FF2B5EF4-FFF2-40B4-BE49-F238E27FC236}">
                  <a16:creationId xmlns:a16="http://schemas.microsoft.com/office/drawing/2014/main" id="{6540CE06-9028-497A-AC64-CF0ED60A745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2" name="Freeform 29">
              <a:extLst>
                <a:ext uri="{FF2B5EF4-FFF2-40B4-BE49-F238E27FC236}">
                  <a16:creationId xmlns:a16="http://schemas.microsoft.com/office/drawing/2014/main" id="{A4825B3B-52CD-4F08-BA02-6C2B0EFEDE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3" name="Freeform 30">
              <a:extLst>
                <a:ext uri="{FF2B5EF4-FFF2-40B4-BE49-F238E27FC236}">
                  <a16:creationId xmlns:a16="http://schemas.microsoft.com/office/drawing/2014/main" id="{6877A5EF-B8B8-44D3-AA57-4BBF89206D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4" name="Freeform 31">
              <a:extLst>
                <a:ext uri="{FF2B5EF4-FFF2-40B4-BE49-F238E27FC236}">
                  <a16:creationId xmlns:a16="http://schemas.microsoft.com/office/drawing/2014/main" id="{00BB365C-9180-4208-92CF-AB6A88848C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5" name="Freeform 32">
              <a:extLst>
                <a:ext uri="{FF2B5EF4-FFF2-40B4-BE49-F238E27FC236}">
                  <a16:creationId xmlns:a16="http://schemas.microsoft.com/office/drawing/2014/main" id="{8D1134D2-53A6-41D5-AC1A-5254A2FBD08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6" name="Rectangle 33">
              <a:extLst>
                <a:ext uri="{FF2B5EF4-FFF2-40B4-BE49-F238E27FC236}">
                  <a16:creationId xmlns:a16="http://schemas.microsoft.com/office/drawing/2014/main" id="{24C7FA73-07CD-479A-9B9E-DAD4D3B2BFC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47" name="Freeform 34">
              <a:extLst>
                <a:ext uri="{FF2B5EF4-FFF2-40B4-BE49-F238E27FC236}">
                  <a16:creationId xmlns:a16="http://schemas.microsoft.com/office/drawing/2014/main" id="{AB24DF92-B081-4701-B58D-913261A00D7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8" name="Freeform 35">
              <a:extLst>
                <a:ext uri="{FF2B5EF4-FFF2-40B4-BE49-F238E27FC236}">
                  <a16:creationId xmlns:a16="http://schemas.microsoft.com/office/drawing/2014/main" id="{AB4DF275-6B82-4AA9-A7A9-138E631E30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9" name="Freeform 36">
              <a:extLst>
                <a:ext uri="{FF2B5EF4-FFF2-40B4-BE49-F238E27FC236}">
                  <a16:creationId xmlns:a16="http://schemas.microsoft.com/office/drawing/2014/main" id="{972A3812-16AD-453E-B1E6-9F39894F79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0" name="Freeform 37">
              <a:extLst>
                <a:ext uri="{FF2B5EF4-FFF2-40B4-BE49-F238E27FC236}">
                  <a16:creationId xmlns:a16="http://schemas.microsoft.com/office/drawing/2014/main" id="{8FB6759A-BAD8-4073-86A2-6DDD73DE2A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1" name="Freeform 38">
              <a:extLst>
                <a:ext uri="{FF2B5EF4-FFF2-40B4-BE49-F238E27FC236}">
                  <a16:creationId xmlns:a16="http://schemas.microsoft.com/office/drawing/2014/main" id="{9FCCB0F4-1178-47C1-9EE2-234EA715C1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2" name="Freeform 39">
              <a:extLst>
                <a:ext uri="{FF2B5EF4-FFF2-40B4-BE49-F238E27FC236}">
                  <a16:creationId xmlns:a16="http://schemas.microsoft.com/office/drawing/2014/main" id="{CB01BF0B-7EB0-4C18-80BE-20D2EAC048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3" name="Freeform 40">
              <a:extLst>
                <a:ext uri="{FF2B5EF4-FFF2-40B4-BE49-F238E27FC236}">
                  <a16:creationId xmlns:a16="http://schemas.microsoft.com/office/drawing/2014/main" id="{3266E9DA-C937-48E0-8F98-90A467760F1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4" name="Freeform 41">
              <a:extLst>
                <a:ext uri="{FF2B5EF4-FFF2-40B4-BE49-F238E27FC236}">
                  <a16:creationId xmlns:a16="http://schemas.microsoft.com/office/drawing/2014/main" id="{A8A9C00D-0425-4E68-A1DE-BCE5BD6BBD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5" name="Freeform 42">
              <a:extLst>
                <a:ext uri="{FF2B5EF4-FFF2-40B4-BE49-F238E27FC236}">
                  <a16:creationId xmlns:a16="http://schemas.microsoft.com/office/drawing/2014/main" id="{46230904-E744-4B55-84FF-826A6B737B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6" name="Freeform 43">
              <a:extLst>
                <a:ext uri="{FF2B5EF4-FFF2-40B4-BE49-F238E27FC236}">
                  <a16:creationId xmlns:a16="http://schemas.microsoft.com/office/drawing/2014/main" id="{D4291668-8AF0-4784-BC06-870768F53F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7" name="Freeform 44">
              <a:extLst>
                <a:ext uri="{FF2B5EF4-FFF2-40B4-BE49-F238E27FC236}">
                  <a16:creationId xmlns:a16="http://schemas.microsoft.com/office/drawing/2014/main" id="{D917DCBD-774B-4AAF-92AE-D18289FFC4D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8" name="Rectangle 45">
              <a:extLst>
                <a:ext uri="{FF2B5EF4-FFF2-40B4-BE49-F238E27FC236}">
                  <a16:creationId xmlns:a16="http://schemas.microsoft.com/office/drawing/2014/main" id="{9E50122E-0F19-4D65-9CB2-E22C3EA84AC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59" name="Freeform 46">
              <a:extLst>
                <a:ext uri="{FF2B5EF4-FFF2-40B4-BE49-F238E27FC236}">
                  <a16:creationId xmlns:a16="http://schemas.microsoft.com/office/drawing/2014/main" id="{BC28A765-6E8B-4352-BD0C-35474F70AC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0" name="Freeform 47">
              <a:extLst>
                <a:ext uri="{FF2B5EF4-FFF2-40B4-BE49-F238E27FC236}">
                  <a16:creationId xmlns:a16="http://schemas.microsoft.com/office/drawing/2014/main" id="{0AC30A17-F494-44EB-9817-1B8B255CE46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1" name="Freeform 48">
              <a:extLst>
                <a:ext uri="{FF2B5EF4-FFF2-40B4-BE49-F238E27FC236}">
                  <a16:creationId xmlns:a16="http://schemas.microsoft.com/office/drawing/2014/main" id="{6088D59F-32BD-4932-9C22-9AA0FCDA74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2" name="Freeform 49">
              <a:extLst>
                <a:ext uri="{FF2B5EF4-FFF2-40B4-BE49-F238E27FC236}">
                  <a16:creationId xmlns:a16="http://schemas.microsoft.com/office/drawing/2014/main" id="{B18BBE45-5F21-47FA-B291-AC802D71556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3" name="Freeform 50">
              <a:extLst>
                <a:ext uri="{FF2B5EF4-FFF2-40B4-BE49-F238E27FC236}">
                  <a16:creationId xmlns:a16="http://schemas.microsoft.com/office/drawing/2014/main" id="{A1BD992D-1C4B-4E69-A627-A45D8958E0D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4" name="Freeform 51">
              <a:extLst>
                <a:ext uri="{FF2B5EF4-FFF2-40B4-BE49-F238E27FC236}">
                  <a16:creationId xmlns:a16="http://schemas.microsoft.com/office/drawing/2014/main" id="{571C0498-7105-455E-8B0A-233F850F18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5" name="Freeform 52">
              <a:extLst>
                <a:ext uri="{FF2B5EF4-FFF2-40B4-BE49-F238E27FC236}">
                  <a16:creationId xmlns:a16="http://schemas.microsoft.com/office/drawing/2014/main" id="{F6FA78CC-C0B1-422F-B535-05580A9716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6" name="Freeform 53">
              <a:extLst>
                <a:ext uri="{FF2B5EF4-FFF2-40B4-BE49-F238E27FC236}">
                  <a16:creationId xmlns:a16="http://schemas.microsoft.com/office/drawing/2014/main" id="{49A1BACF-EE5E-46F8-8968-D4CF18BC011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7" name="Freeform 54">
              <a:extLst>
                <a:ext uri="{FF2B5EF4-FFF2-40B4-BE49-F238E27FC236}">
                  <a16:creationId xmlns:a16="http://schemas.microsoft.com/office/drawing/2014/main" id="{0AF8DFAF-8AF7-453E-AED7-89E59FBD7D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8" name="Freeform 55">
              <a:extLst>
                <a:ext uri="{FF2B5EF4-FFF2-40B4-BE49-F238E27FC236}">
                  <a16:creationId xmlns:a16="http://schemas.microsoft.com/office/drawing/2014/main" id="{F8C26D97-8DA4-4556-92E4-2AE66B365B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9" name="Freeform 56">
              <a:extLst>
                <a:ext uri="{FF2B5EF4-FFF2-40B4-BE49-F238E27FC236}">
                  <a16:creationId xmlns:a16="http://schemas.microsoft.com/office/drawing/2014/main" id="{EEF9D855-A8A7-44CC-919C-BEA327F2542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70" name="Freeform 57">
              <a:extLst>
                <a:ext uri="{FF2B5EF4-FFF2-40B4-BE49-F238E27FC236}">
                  <a16:creationId xmlns:a16="http://schemas.microsoft.com/office/drawing/2014/main" id="{11F0B045-803C-4067-A182-066EEB2C4F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71" name="Freeform 58">
              <a:extLst>
                <a:ext uri="{FF2B5EF4-FFF2-40B4-BE49-F238E27FC236}">
                  <a16:creationId xmlns:a16="http://schemas.microsoft.com/office/drawing/2014/main" id="{3C1FCACB-EFEF-4B54-99A6-E327A637C2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grpSp>
      <p:sp>
        <p:nvSpPr>
          <p:cNvPr id="2" name="Title 1">
            <a:extLst>
              <a:ext uri="{FF2B5EF4-FFF2-40B4-BE49-F238E27FC236}">
                <a16:creationId xmlns:a16="http://schemas.microsoft.com/office/drawing/2014/main" id="{3037E3DA-CCD2-4D59-ACC8-6BF52B16D4D7}"/>
              </a:ext>
            </a:extLst>
          </p:cNvPr>
          <p:cNvSpPr>
            <a:spLocks noGrp="1"/>
          </p:cNvSpPr>
          <p:nvPr>
            <p:ph type="title"/>
          </p:nvPr>
        </p:nvSpPr>
        <p:spPr>
          <a:xfrm>
            <a:off x="1876425" y="854076"/>
            <a:ext cx="3734941" cy="1765301"/>
          </a:xfrm>
        </p:spPr>
        <p:txBody>
          <a:bodyPr vert="horz" lIns="91440" tIns="45720" rIns="91440" bIns="45720" rtlCol="0" anchor="b">
            <a:normAutofit fontScale="90000"/>
          </a:bodyPr>
          <a:lstStyle/>
          <a:p>
            <a:r>
              <a:rPr lang="en-US" sz="4400" kern="1200" cap="all" baseline="0" dirty="0">
                <a:solidFill>
                  <a:schemeClr val="tx1"/>
                </a:solidFill>
                <a:latin typeface="+mj-lt"/>
                <a:ea typeface="+mj-ea"/>
                <a:cs typeface="+mj-cs"/>
              </a:rPr>
              <a:t>Hierarchical Cluster analysis</a:t>
            </a:r>
          </a:p>
        </p:txBody>
      </p:sp>
      <p:sp>
        <p:nvSpPr>
          <p:cNvPr id="8" name="Content Placeholder 7">
            <a:extLst>
              <a:ext uri="{FF2B5EF4-FFF2-40B4-BE49-F238E27FC236}">
                <a16:creationId xmlns:a16="http://schemas.microsoft.com/office/drawing/2014/main" id="{9E3E1F32-C1E2-46B6-B436-1E1E26E53B74}"/>
              </a:ext>
            </a:extLst>
          </p:cNvPr>
          <p:cNvSpPr>
            <a:spLocks noGrp="1"/>
          </p:cNvSpPr>
          <p:nvPr>
            <p:ph sz="half" idx="1"/>
          </p:nvPr>
        </p:nvSpPr>
        <p:spPr>
          <a:xfrm>
            <a:off x="1314450" y="2728914"/>
            <a:ext cx="4296917" cy="2925844"/>
          </a:xfrm>
        </p:spPr>
        <p:txBody>
          <a:bodyPr vert="horz" lIns="91440" tIns="45720" rIns="91440" bIns="45720" rtlCol="0">
            <a:normAutofit/>
          </a:bodyPr>
          <a:lstStyle/>
          <a:p>
            <a:r>
              <a:rPr lang="en-US" sz="1600" kern="1200" cap="all" baseline="0" dirty="0">
                <a:latin typeface="+mn-lt"/>
                <a:ea typeface="+mn-ea"/>
                <a:cs typeface="+mn-cs"/>
              </a:rPr>
              <a:t>A great way to look at correlation between variables is using a correlogram </a:t>
            </a:r>
          </a:p>
          <a:p>
            <a:r>
              <a:rPr lang="en-US" sz="1600" cap="all" dirty="0"/>
              <a:t>From the one on the right we several pairs of positively correlated variables as well as a couple of strongly negative correlations.</a:t>
            </a:r>
            <a:endParaRPr lang="en-US" sz="1600" kern="1200" cap="all" baseline="0" dirty="0">
              <a:latin typeface="+mn-lt"/>
              <a:ea typeface="+mn-ea"/>
              <a:cs typeface="+mn-cs"/>
            </a:endParaRPr>
          </a:p>
        </p:txBody>
      </p:sp>
      <p:sp>
        <p:nvSpPr>
          <p:cNvPr id="73" name="Round Diagonal Corner Rectangle 6">
            <a:extLst>
              <a:ext uri="{FF2B5EF4-FFF2-40B4-BE49-F238E27FC236}">
                <a16:creationId xmlns:a16="http://schemas.microsoft.com/office/drawing/2014/main" id="{01958E0A-0BC1-424F-9B41-D614FC13A4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5999" y="808057"/>
            <a:ext cx="5286376" cy="5234394"/>
          </a:xfrm>
          <a:prstGeom prst="round2DiagRect">
            <a:avLst>
              <a:gd name="adj1" fmla="val 6185"/>
              <a:gd name="adj2" fmla="val 0"/>
            </a:avLst>
          </a:prstGeom>
          <a:solidFill>
            <a:srgbClr val="FFFFFF"/>
          </a:solid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2E84E0E9-1F6C-42A4-90B5-485AD18655F8}"/>
              </a:ext>
            </a:extLst>
          </p:cNvPr>
          <p:cNvPicPr/>
          <p:nvPr/>
        </p:nvPicPr>
        <p:blipFill rotWithShape="1">
          <a:blip r:embed="rId4"/>
          <a:srcRect l="10120" r="2" b="2"/>
          <a:stretch/>
        </p:blipFill>
        <p:spPr>
          <a:xfrm>
            <a:off x="6196011" y="971550"/>
            <a:ext cx="5105401" cy="4914900"/>
          </a:xfrm>
          <a:prstGeom prst="rect">
            <a:avLst/>
          </a:prstGeom>
        </p:spPr>
      </p:pic>
    </p:spTree>
    <p:extLst>
      <p:ext uri="{BB962C8B-B14F-4D97-AF65-F5344CB8AC3E}">
        <p14:creationId xmlns:p14="http://schemas.microsoft.com/office/powerpoint/2010/main" val="42050822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BFC9644-673A-459F-B3C5-9310A4E50E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4ADB9295-9645-4BF2-ADFD-75800B7FAD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20788" cy="6858001"/>
            <a:chOff x="-14288" y="0"/>
            <a:chExt cx="1220788" cy="6858001"/>
          </a:xfrm>
          <a:solidFill>
            <a:schemeClr val="bg2">
              <a:lumMod val="60000"/>
              <a:lumOff val="40000"/>
              <a:alpha val="60000"/>
            </a:schemeClr>
          </a:solidFill>
        </p:grpSpPr>
        <p:sp>
          <p:nvSpPr>
            <p:cNvPr id="11" name="Rectangle 5">
              <a:extLst>
                <a:ext uri="{FF2B5EF4-FFF2-40B4-BE49-F238E27FC236}">
                  <a16:creationId xmlns:a16="http://schemas.microsoft.com/office/drawing/2014/main" id="{95B061E9-E435-4E1B-B160-96584A11669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2" name="Freeform 6">
              <a:extLst>
                <a:ext uri="{FF2B5EF4-FFF2-40B4-BE49-F238E27FC236}">
                  <a16:creationId xmlns:a16="http://schemas.microsoft.com/office/drawing/2014/main" id="{3CD7972E-7D38-40EE-A80B-E2A848811E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 name="Freeform 7">
              <a:extLst>
                <a:ext uri="{FF2B5EF4-FFF2-40B4-BE49-F238E27FC236}">
                  <a16:creationId xmlns:a16="http://schemas.microsoft.com/office/drawing/2014/main" id="{524A3B55-746F-419F-8CFF-5F3A4BE1434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 name="Freeform 8">
              <a:extLst>
                <a:ext uri="{FF2B5EF4-FFF2-40B4-BE49-F238E27FC236}">
                  <a16:creationId xmlns:a16="http://schemas.microsoft.com/office/drawing/2014/main" id="{9C63219B-AD72-4494-935E-F5C70DB549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 name="Freeform 9">
              <a:extLst>
                <a:ext uri="{FF2B5EF4-FFF2-40B4-BE49-F238E27FC236}">
                  <a16:creationId xmlns:a16="http://schemas.microsoft.com/office/drawing/2014/main" id="{15B41FD2-05E2-44E7-8760-09E65D1C60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 name="Freeform 10">
              <a:extLst>
                <a:ext uri="{FF2B5EF4-FFF2-40B4-BE49-F238E27FC236}">
                  <a16:creationId xmlns:a16="http://schemas.microsoft.com/office/drawing/2014/main" id="{FE6D63D0-3347-4EE2-8F65-F1C32168FA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 name="Freeform 11">
              <a:extLst>
                <a:ext uri="{FF2B5EF4-FFF2-40B4-BE49-F238E27FC236}">
                  <a16:creationId xmlns:a16="http://schemas.microsoft.com/office/drawing/2014/main" id="{538A46A3-DB16-45D5-B636-03EFE39FE9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 name="Freeform 12">
              <a:extLst>
                <a:ext uri="{FF2B5EF4-FFF2-40B4-BE49-F238E27FC236}">
                  <a16:creationId xmlns:a16="http://schemas.microsoft.com/office/drawing/2014/main" id="{0B8A2B0E-823F-4BE8-9359-45143BB124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9" name="Freeform 13">
              <a:extLst>
                <a:ext uri="{FF2B5EF4-FFF2-40B4-BE49-F238E27FC236}">
                  <a16:creationId xmlns:a16="http://schemas.microsoft.com/office/drawing/2014/main" id="{44516B3C-A8BE-46FC-B643-3DFEB7F283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 name="Freeform 14">
              <a:extLst>
                <a:ext uri="{FF2B5EF4-FFF2-40B4-BE49-F238E27FC236}">
                  <a16:creationId xmlns:a16="http://schemas.microsoft.com/office/drawing/2014/main" id="{59FD699C-3920-4E57-BE27-165A3F036C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 name="Freeform 15">
              <a:extLst>
                <a:ext uri="{FF2B5EF4-FFF2-40B4-BE49-F238E27FC236}">
                  <a16:creationId xmlns:a16="http://schemas.microsoft.com/office/drawing/2014/main" id="{0FB0C02E-3F53-4889-8ADF-80DBC43F693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 name="Line 16">
              <a:extLst>
                <a:ext uri="{FF2B5EF4-FFF2-40B4-BE49-F238E27FC236}">
                  <a16:creationId xmlns:a16="http://schemas.microsoft.com/office/drawing/2014/main" id="{F8A0C89C-946F-4BCD-8A27-BB73E37FE525}"/>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23" name="Freeform 17">
              <a:extLst>
                <a:ext uri="{FF2B5EF4-FFF2-40B4-BE49-F238E27FC236}">
                  <a16:creationId xmlns:a16="http://schemas.microsoft.com/office/drawing/2014/main" id="{70C83EAF-4E92-4849-A240-B257871DC0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 name="Freeform 18">
              <a:extLst>
                <a:ext uri="{FF2B5EF4-FFF2-40B4-BE49-F238E27FC236}">
                  <a16:creationId xmlns:a16="http://schemas.microsoft.com/office/drawing/2014/main" id="{320FD164-4D7A-469C-B3F4-B926BFACF5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5" name="Freeform 19">
              <a:extLst>
                <a:ext uri="{FF2B5EF4-FFF2-40B4-BE49-F238E27FC236}">
                  <a16:creationId xmlns:a16="http://schemas.microsoft.com/office/drawing/2014/main" id="{F6E14D9A-4E63-48FF-95C5-9E8DDFF86C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6" name="Freeform 20">
              <a:extLst>
                <a:ext uri="{FF2B5EF4-FFF2-40B4-BE49-F238E27FC236}">
                  <a16:creationId xmlns:a16="http://schemas.microsoft.com/office/drawing/2014/main" id="{F3DCD24F-3CA8-4404-B22C-E4C928995F3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7" name="Rectangle 21">
              <a:extLst>
                <a:ext uri="{FF2B5EF4-FFF2-40B4-BE49-F238E27FC236}">
                  <a16:creationId xmlns:a16="http://schemas.microsoft.com/office/drawing/2014/main" id="{8AD2E827-32A3-4BE4-9CC6-8315629177A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28" name="Freeform 22">
              <a:extLst>
                <a:ext uri="{FF2B5EF4-FFF2-40B4-BE49-F238E27FC236}">
                  <a16:creationId xmlns:a16="http://schemas.microsoft.com/office/drawing/2014/main" id="{47FB2CCC-1230-494F-B2D1-F05E5B8EDF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9" name="Freeform 23">
              <a:extLst>
                <a:ext uri="{FF2B5EF4-FFF2-40B4-BE49-F238E27FC236}">
                  <a16:creationId xmlns:a16="http://schemas.microsoft.com/office/drawing/2014/main" id="{A5F44514-9274-47E3-9243-CA9356C166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0" name="Freeform 24">
              <a:extLst>
                <a:ext uri="{FF2B5EF4-FFF2-40B4-BE49-F238E27FC236}">
                  <a16:creationId xmlns:a16="http://schemas.microsoft.com/office/drawing/2014/main" id="{D06192CD-AD86-4DCA-8B53-4ACCA46583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1" name="Freeform 25">
              <a:extLst>
                <a:ext uri="{FF2B5EF4-FFF2-40B4-BE49-F238E27FC236}">
                  <a16:creationId xmlns:a16="http://schemas.microsoft.com/office/drawing/2014/main" id="{99E9203A-21E4-46D8-981A-4B28CA320A6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2" name="Freeform 26">
              <a:extLst>
                <a:ext uri="{FF2B5EF4-FFF2-40B4-BE49-F238E27FC236}">
                  <a16:creationId xmlns:a16="http://schemas.microsoft.com/office/drawing/2014/main" id="{32FCE9B6-FB52-4045-8DCC-E5959B9A40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3" name="Freeform 27">
              <a:extLst>
                <a:ext uri="{FF2B5EF4-FFF2-40B4-BE49-F238E27FC236}">
                  <a16:creationId xmlns:a16="http://schemas.microsoft.com/office/drawing/2014/main" id="{E4A7025C-CDE8-429A-BBB9-E7380C9623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4" name="Freeform 28">
              <a:extLst>
                <a:ext uri="{FF2B5EF4-FFF2-40B4-BE49-F238E27FC236}">
                  <a16:creationId xmlns:a16="http://schemas.microsoft.com/office/drawing/2014/main" id="{A4EA0256-5DF5-437A-98A7-B79F3E6BB8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5" name="Freeform 29">
              <a:extLst>
                <a:ext uri="{FF2B5EF4-FFF2-40B4-BE49-F238E27FC236}">
                  <a16:creationId xmlns:a16="http://schemas.microsoft.com/office/drawing/2014/main" id="{90C9433D-9E1C-493B-BEBD-C3081FFA328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6" name="Freeform 30">
              <a:extLst>
                <a:ext uri="{FF2B5EF4-FFF2-40B4-BE49-F238E27FC236}">
                  <a16:creationId xmlns:a16="http://schemas.microsoft.com/office/drawing/2014/main" id="{352B39BB-F298-4285-A709-1FBA0CB722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7" name="Freeform 31">
              <a:extLst>
                <a:ext uri="{FF2B5EF4-FFF2-40B4-BE49-F238E27FC236}">
                  <a16:creationId xmlns:a16="http://schemas.microsoft.com/office/drawing/2014/main" id="{31CAF2A0-CBA0-4E86-AA87-8750EC1AFB2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sp>
        <p:nvSpPr>
          <p:cNvPr id="2" name="Title 1">
            <a:extLst>
              <a:ext uri="{FF2B5EF4-FFF2-40B4-BE49-F238E27FC236}">
                <a16:creationId xmlns:a16="http://schemas.microsoft.com/office/drawing/2014/main" id="{F30378D3-0FB9-4532-A8C6-80B04EAD94A0}"/>
              </a:ext>
            </a:extLst>
          </p:cNvPr>
          <p:cNvSpPr>
            <a:spLocks noGrp="1"/>
          </p:cNvSpPr>
          <p:nvPr>
            <p:ph type="title"/>
          </p:nvPr>
        </p:nvSpPr>
        <p:spPr>
          <a:xfrm>
            <a:off x="1019015" y="1093787"/>
            <a:ext cx="3059969" cy="4697413"/>
          </a:xfrm>
        </p:spPr>
        <p:txBody>
          <a:bodyPr>
            <a:normAutofit/>
          </a:bodyPr>
          <a:lstStyle/>
          <a:p>
            <a:r>
              <a:rPr lang="en-US" sz="3600"/>
              <a:t>Hierarchical Cluster Analysis</a:t>
            </a:r>
          </a:p>
        </p:txBody>
      </p:sp>
      <p:sp useBgFill="1">
        <p:nvSpPr>
          <p:cNvPr id="39" name="Round Diagonal Corner Rectangle 7">
            <a:extLst>
              <a:ext uri="{FF2B5EF4-FFF2-40B4-BE49-F238E27FC236}">
                <a16:creationId xmlns:a16="http://schemas.microsoft.com/office/drawing/2014/main" id="{7D1C411D-0818-4640-8657-2AF78250C8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5084" y="0"/>
            <a:ext cx="7566916" cy="6848476"/>
          </a:xfrm>
          <a:prstGeom prst="round2DiagRect">
            <a:avLst>
              <a:gd name="adj1" fmla="val 0"/>
              <a:gd name="adj2" fmla="val 0"/>
            </a:avLst>
          </a:prstGeom>
          <a:ln w="19050" cap="sq">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BCE977B-B2C2-4081-A71C-8D9A7498433B}"/>
              </a:ext>
            </a:extLst>
          </p:cNvPr>
          <p:cNvSpPr>
            <a:spLocks noGrp="1"/>
          </p:cNvSpPr>
          <p:nvPr>
            <p:ph idx="1"/>
          </p:nvPr>
        </p:nvSpPr>
        <p:spPr>
          <a:xfrm>
            <a:off x="4720333" y="169862"/>
            <a:ext cx="7343079" cy="2243138"/>
          </a:xfrm>
        </p:spPr>
        <p:txBody>
          <a:bodyPr>
            <a:normAutofit fontScale="92500"/>
          </a:bodyPr>
          <a:lstStyle/>
          <a:p>
            <a:r>
              <a:rPr lang="en-US" dirty="0"/>
              <a:t>After taking a strong look at our variables were able to move setting up our dendrograms to view each of these clusters.</a:t>
            </a:r>
          </a:p>
          <a:p>
            <a:r>
              <a:rPr lang="en-US" dirty="0"/>
              <a:t>Coloring our clusters by chronic condition, it initially appears our chronic conditions are broken out really well within this visualization.</a:t>
            </a:r>
          </a:p>
        </p:txBody>
      </p:sp>
      <p:pic>
        <p:nvPicPr>
          <p:cNvPr id="4" name="Picture 3">
            <a:extLst>
              <a:ext uri="{FF2B5EF4-FFF2-40B4-BE49-F238E27FC236}">
                <a16:creationId xmlns:a16="http://schemas.microsoft.com/office/drawing/2014/main" id="{2E401A04-ECE1-4C64-AC4A-F7D071E606C7}"/>
              </a:ext>
            </a:extLst>
          </p:cNvPr>
          <p:cNvPicPr>
            <a:picLocks noChangeAspect="1"/>
          </p:cNvPicPr>
          <p:nvPr/>
        </p:nvPicPr>
        <p:blipFill>
          <a:blip r:embed="rId2"/>
          <a:stretch>
            <a:fillRect/>
          </a:stretch>
        </p:blipFill>
        <p:spPr>
          <a:xfrm>
            <a:off x="4767959" y="2495549"/>
            <a:ext cx="7324028" cy="4323207"/>
          </a:xfrm>
          <a:prstGeom prst="rect">
            <a:avLst/>
          </a:prstGeom>
        </p:spPr>
      </p:pic>
    </p:spTree>
    <p:extLst>
      <p:ext uri="{BB962C8B-B14F-4D97-AF65-F5344CB8AC3E}">
        <p14:creationId xmlns:p14="http://schemas.microsoft.com/office/powerpoint/2010/main" val="10565519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0CCD9-CACE-4D6C-8A61-E9BBAD7430D2}"/>
              </a:ext>
            </a:extLst>
          </p:cNvPr>
          <p:cNvSpPr>
            <a:spLocks noGrp="1"/>
          </p:cNvSpPr>
          <p:nvPr>
            <p:ph type="title"/>
          </p:nvPr>
        </p:nvSpPr>
        <p:spPr/>
        <p:txBody>
          <a:bodyPr/>
          <a:lstStyle/>
          <a:p>
            <a:r>
              <a:rPr lang="en-US" dirty="0"/>
              <a:t>Hierarchical Cluster </a:t>
            </a:r>
            <a:r>
              <a:rPr lang="en-US" dirty="0" err="1"/>
              <a:t>ANalysis</a:t>
            </a:r>
            <a:endParaRPr lang="en-US" dirty="0"/>
          </a:p>
        </p:txBody>
      </p:sp>
      <p:sp>
        <p:nvSpPr>
          <p:cNvPr id="3" name="Content Placeholder 2">
            <a:extLst>
              <a:ext uri="{FF2B5EF4-FFF2-40B4-BE49-F238E27FC236}">
                <a16:creationId xmlns:a16="http://schemas.microsoft.com/office/drawing/2014/main" id="{8E334473-DE52-40D9-B2C7-A037E003D85C}"/>
              </a:ext>
            </a:extLst>
          </p:cNvPr>
          <p:cNvSpPr>
            <a:spLocks noGrp="1"/>
          </p:cNvSpPr>
          <p:nvPr>
            <p:ph idx="1"/>
          </p:nvPr>
        </p:nvSpPr>
        <p:spPr/>
        <p:txBody>
          <a:bodyPr/>
          <a:lstStyle/>
          <a:p>
            <a:r>
              <a:rPr lang="en-US" dirty="0"/>
              <a:t>I would like to look deeper into my dendrogram and assess my variables as they lie throughout. </a:t>
            </a:r>
          </a:p>
          <a:p>
            <a:r>
              <a:rPr lang="en-US" dirty="0"/>
              <a:t>Running a heat map comparison of the measures to the dendrogram we could see a little more how each cluster is being formed.</a:t>
            </a:r>
          </a:p>
          <a:p>
            <a:r>
              <a:rPr lang="en-US" dirty="0"/>
              <a:t>To not down any of the measures effect on the analysis, I grouped them in groups where the clusters measures are similar in range.</a:t>
            </a:r>
          </a:p>
          <a:p>
            <a:pPr marL="0" indent="0">
              <a:buNone/>
            </a:pPr>
            <a:endParaRPr lang="en-US" dirty="0"/>
          </a:p>
        </p:txBody>
      </p:sp>
    </p:spTree>
    <p:extLst>
      <p:ext uri="{BB962C8B-B14F-4D97-AF65-F5344CB8AC3E}">
        <p14:creationId xmlns:p14="http://schemas.microsoft.com/office/powerpoint/2010/main" val="6117492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A92A54-B8E3-4422-B6BD-ABAF528F910A}"/>
              </a:ext>
            </a:extLst>
          </p:cNvPr>
          <p:cNvSpPr>
            <a:spLocks noGrp="1"/>
          </p:cNvSpPr>
          <p:nvPr>
            <p:ph type="title"/>
          </p:nvPr>
        </p:nvSpPr>
        <p:spPr>
          <a:xfrm>
            <a:off x="1141413" y="618518"/>
            <a:ext cx="9905998" cy="683232"/>
          </a:xfrm>
        </p:spPr>
        <p:txBody>
          <a:bodyPr/>
          <a:lstStyle/>
          <a:p>
            <a:r>
              <a:rPr lang="en-US" dirty="0"/>
              <a:t>Hierarchical Cluster Analysis </a:t>
            </a:r>
          </a:p>
        </p:txBody>
      </p:sp>
      <p:pic>
        <p:nvPicPr>
          <p:cNvPr id="4" name="Picture 3">
            <a:extLst>
              <a:ext uri="{FF2B5EF4-FFF2-40B4-BE49-F238E27FC236}">
                <a16:creationId xmlns:a16="http://schemas.microsoft.com/office/drawing/2014/main" id="{B67E459F-FCF9-4DCC-950C-2CFBEF751881}"/>
              </a:ext>
            </a:extLst>
          </p:cNvPr>
          <p:cNvPicPr/>
          <p:nvPr/>
        </p:nvPicPr>
        <p:blipFill>
          <a:blip r:embed="rId2"/>
          <a:stretch>
            <a:fillRect/>
          </a:stretch>
        </p:blipFill>
        <p:spPr>
          <a:xfrm>
            <a:off x="126999" y="2366010"/>
            <a:ext cx="3009901" cy="3688080"/>
          </a:xfrm>
          <a:prstGeom prst="rect">
            <a:avLst/>
          </a:prstGeom>
        </p:spPr>
      </p:pic>
      <p:sp>
        <p:nvSpPr>
          <p:cNvPr id="5" name="TextBox 4">
            <a:extLst>
              <a:ext uri="{FF2B5EF4-FFF2-40B4-BE49-F238E27FC236}">
                <a16:creationId xmlns:a16="http://schemas.microsoft.com/office/drawing/2014/main" id="{44977193-8ABE-4D86-94A1-32871C9D1E9C}"/>
              </a:ext>
            </a:extLst>
          </p:cNvPr>
          <p:cNvSpPr txBox="1"/>
          <p:nvPr/>
        </p:nvSpPr>
        <p:spPr>
          <a:xfrm>
            <a:off x="131762" y="1719677"/>
            <a:ext cx="3005138"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Group 1: BP Systolic, BP Diastolic, Temperature, Pulse</a:t>
            </a:r>
          </a:p>
        </p:txBody>
      </p:sp>
      <p:pic>
        <p:nvPicPr>
          <p:cNvPr id="6" name="Picture 5">
            <a:extLst>
              <a:ext uri="{FF2B5EF4-FFF2-40B4-BE49-F238E27FC236}">
                <a16:creationId xmlns:a16="http://schemas.microsoft.com/office/drawing/2014/main" id="{815954BA-0468-4631-A9F6-8C51E8A6F53B}"/>
              </a:ext>
            </a:extLst>
          </p:cNvPr>
          <p:cNvPicPr/>
          <p:nvPr/>
        </p:nvPicPr>
        <p:blipFill>
          <a:blip r:embed="rId3"/>
          <a:stretch>
            <a:fillRect/>
          </a:stretch>
        </p:blipFill>
        <p:spPr>
          <a:xfrm>
            <a:off x="3136900" y="2366009"/>
            <a:ext cx="2857500" cy="3688080"/>
          </a:xfrm>
          <a:prstGeom prst="rect">
            <a:avLst/>
          </a:prstGeom>
        </p:spPr>
      </p:pic>
      <p:sp>
        <p:nvSpPr>
          <p:cNvPr id="8" name="TextBox 7">
            <a:extLst>
              <a:ext uri="{FF2B5EF4-FFF2-40B4-BE49-F238E27FC236}">
                <a16:creationId xmlns:a16="http://schemas.microsoft.com/office/drawing/2014/main" id="{4957D123-5929-45B6-8466-5A71D0BFD4D9}"/>
              </a:ext>
            </a:extLst>
          </p:cNvPr>
          <p:cNvSpPr txBox="1"/>
          <p:nvPr/>
        </p:nvSpPr>
        <p:spPr>
          <a:xfrm>
            <a:off x="3136900" y="1719675"/>
            <a:ext cx="2857500"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Group 2: Respirations, BMI, BSA, Poverty Rate</a:t>
            </a:r>
          </a:p>
        </p:txBody>
      </p:sp>
      <p:pic>
        <p:nvPicPr>
          <p:cNvPr id="9" name="Picture 8">
            <a:extLst>
              <a:ext uri="{FF2B5EF4-FFF2-40B4-BE49-F238E27FC236}">
                <a16:creationId xmlns:a16="http://schemas.microsoft.com/office/drawing/2014/main" id="{2A3C1418-0901-4697-8486-86766CA762FD}"/>
              </a:ext>
            </a:extLst>
          </p:cNvPr>
          <p:cNvPicPr/>
          <p:nvPr/>
        </p:nvPicPr>
        <p:blipFill>
          <a:blip r:embed="rId4"/>
          <a:stretch>
            <a:fillRect/>
          </a:stretch>
        </p:blipFill>
        <p:spPr>
          <a:xfrm>
            <a:off x="5994400" y="2366009"/>
            <a:ext cx="2857500" cy="3688080"/>
          </a:xfrm>
          <a:prstGeom prst="rect">
            <a:avLst/>
          </a:prstGeom>
        </p:spPr>
      </p:pic>
      <p:sp>
        <p:nvSpPr>
          <p:cNvPr id="10" name="TextBox 9">
            <a:extLst>
              <a:ext uri="{FF2B5EF4-FFF2-40B4-BE49-F238E27FC236}">
                <a16:creationId xmlns:a16="http://schemas.microsoft.com/office/drawing/2014/main" id="{D3B9BEBD-4209-448B-94AC-6BD00811B3E9}"/>
              </a:ext>
            </a:extLst>
          </p:cNvPr>
          <p:cNvSpPr txBox="1"/>
          <p:nvPr/>
        </p:nvSpPr>
        <p:spPr>
          <a:xfrm>
            <a:off x="5994400" y="1719672"/>
            <a:ext cx="2857500"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Group 3: Population and Low Access to Supermarket</a:t>
            </a:r>
          </a:p>
        </p:txBody>
      </p:sp>
      <p:pic>
        <p:nvPicPr>
          <p:cNvPr id="11" name="Picture 10">
            <a:extLst>
              <a:ext uri="{FF2B5EF4-FFF2-40B4-BE49-F238E27FC236}">
                <a16:creationId xmlns:a16="http://schemas.microsoft.com/office/drawing/2014/main" id="{7D59AB05-9D4A-43A2-9800-FCAB4D87FBE3}"/>
              </a:ext>
            </a:extLst>
          </p:cNvPr>
          <p:cNvPicPr/>
          <p:nvPr/>
        </p:nvPicPr>
        <p:blipFill>
          <a:blip r:embed="rId5"/>
          <a:stretch>
            <a:fillRect/>
          </a:stretch>
        </p:blipFill>
        <p:spPr>
          <a:xfrm>
            <a:off x="8851900" y="2366003"/>
            <a:ext cx="3208338" cy="3688080"/>
          </a:xfrm>
          <a:prstGeom prst="rect">
            <a:avLst/>
          </a:prstGeom>
        </p:spPr>
      </p:pic>
      <p:sp>
        <p:nvSpPr>
          <p:cNvPr id="12" name="TextBox 11">
            <a:extLst>
              <a:ext uri="{FF2B5EF4-FFF2-40B4-BE49-F238E27FC236}">
                <a16:creationId xmlns:a16="http://schemas.microsoft.com/office/drawing/2014/main" id="{1CADD6CC-3643-4C5F-BDE0-324FB8709541}"/>
              </a:ext>
            </a:extLst>
          </p:cNvPr>
          <p:cNvSpPr txBox="1"/>
          <p:nvPr/>
        </p:nvSpPr>
        <p:spPr>
          <a:xfrm>
            <a:off x="8851900" y="1578272"/>
            <a:ext cx="3208338" cy="830997"/>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1600" dirty="0"/>
              <a:t>Group 4: Access to Exercise, High School Grad Rate, % Unemployed, % Uninsured</a:t>
            </a:r>
          </a:p>
        </p:txBody>
      </p:sp>
    </p:spTree>
    <p:extLst>
      <p:ext uri="{BB962C8B-B14F-4D97-AF65-F5344CB8AC3E}">
        <p14:creationId xmlns:p14="http://schemas.microsoft.com/office/powerpoint/2010/main" val="27591456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5C95DA-52EA-42FB-9EE4-E0C21C7CFAF3}"/>
              </a:ext>
            </a:extLst>
          </p:cNvPr>
          <p:cNvSpPr>
            <a:spLocks noGrp="1"/>
          </p:cNvSpPr>
          <p:nvPr>
            <p:ph type="title"/>
          </p:nvPr>
        </p:nvSpPr>
        <p:spPr/>
        <p:txBody>
          <a:bodyPr/>
          <a:lstStyle/>
          <a:p>
            <a:r>
              <a:rPr lang="en-US" dirty="0"/>
              <a:t>Hierarchical Cluster analysis</a:t>
            </a:r>
          </a:p>
        </p:txBody>
      </p:sp>
      <p:sp>
        <p:nvSpPr>
          <p:cNvPr id="3" name="Content Placeholder 2">
            <a:extLst>
              <a:ext uri="{FF2B5EF4-FFF2-40B4-BE49-F238E27FC236}">
                <a16:creationId xmlns:a16="http://schemas.microsoft.com/office/drawing/2014/main" id="{C930112E-0425-45D7-8133-DA021E8EA53B}"/>
              </a:ext>
            </a:extLst>
          </p:cNvPr>
          <p:cNvSpPr>
            <a:spLocks noGrp="1"/>
          </p:cNvSpPr>
          <p:nvPr>
            <p:ph idx="1"/>
          </p:nvPr>
        </p:nvSpPr>
        <p:spPr/>
        <p:txBody>
          <a:bodyPr/>
          <a:lstStyle/>
          <a:p>
            <a:r>
              <a:rPr lang="en-US" dirty="0"/>
              <a:t>Within the heat maps I noticed the measures doing either 1 of 2 things</a:t>
            </a:r>
          </a:p>
          <a:p>
            <a:pPr lvl="1"/>
            <a:r>
              <a:rPr lang="en-US" dirty="0"/>
              <a:t>They were consistent throughout so every record was within the same range</a:t>
            </a:r>
          </a:p>
          <a:p>
            <a:pPr lvl="1"/>
            <a:r>
              <a:rPr lang="en-US" dirty="0"/>
              <a:t>The measure was wildly inconsistent and the same levels that were in one cluster were prevalent in another cluster</a:t>
            </a:r>
          </a:p>
          <a:p>
            <a:r>
              <a:rPr lang="en-US" dirty="0"/>
              <a:t>From looking at this, I believe it best to shift focus by testing the performance of the other methods of Hierarchical clustering</a:t>
            </a:r>
          </a:p>
          <a:p>
            <a:pPr lvl="1"/>
            <a:r>
              <a:rPr lang="en-US" dirty="0"/>
              <a:t>There 8 different methods so we have 7 to compare to.</a:t>
            </a:r>
          </a:p>
          <a:p>
            <a:pPr lvl="1"/>
            <a:endParaRPr lang="en-US" dirty="0"/>
          </a:p>
        </p:txBody>
      </p:sp>
    </p:spTree>
    <p:extLst>
      <p:ext uri="{BB962C8B-B14F-4D97-AF65-F5344CB8AC3E}">
        <p14:creationId xmlns:p14="http://schemas.microsoft.com/office/powerpoint/2010/main" val="162960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E90C7-CFDE-4684-B7BF-25024EC89227}"/>
              </a:ext>
            </a:extLst>
          </p:cNvPr>
          <p:cNvSpPr>
            <a:spLocks noGrp="1"/>
          </p:cNvSpPr>
          <p:nvPr>
            <p:ph type="title"/>
          </p:nvPr>
        </p:nvSpPr>
        <p:spPr>
          <a:xfrm>
            <a:off x="1141413" y="618518"/>
            <a:ext cx="9905998" cy="632432"/>
          </a:xfrm>
        </p:spPr>
        <p:txBody>
          <a:bodyPr/>
          <a:lstStyle/>
          <a:p>
            <a:r>
              <a:rPr lang="en-US" dirty="0"/>
              <a:t>Hierarchical cluster analysis</a:t>
            </a:r>
          </a:p>
        </p:txBody>
      </p:sp>
      <p:sp>
        <p:nvSpPr>
          <p:cNvPr id="3" name="Content Placeholder 2">
            <a:extLst>
              <a:ext uri="{FF2B5EF4-FFF2-40B4-BE49-F238E27FC236}">
                <a16:creationId xmlns:a16="http://schemas.microsoft.com/office/drawing/2014/main" id="{31A8E03B-0268-4845-BE65-B0DE83960C08}"/>
              </a:ext>
            </a:extLst>
          </p:cNvPr>
          <p:cNvSpPr>
            <a:spLocks noGrp="1"/>
          </p:cNvSpPr>
          <p:nvPr>
            <p:ph idx="1"/>
          </p:nvPr>
        </p:nvSpPr>
        <p:spPr>
          <a:xfrm>
            <a:off x="482600" y="1354137"/>
            <a:ext cx="11153776" cy="553721"/>
          </a:xfrm>
        </p:spPr>
        <p:txBody>
          <a:bodyPr>
            <a:normAutofit fontScale="92500"/>
          </a:bodyPr>
          <a:lstStyle/>
          <a:p>
            <a:r>
              <a:rPr lang="en-US" dirty="0"/>
              <a:t>To compare each of the methods we must run them against one another, then compare results.</a:t>
            </a:r>
          </a:p>
        </p:txBody>
      </p:sp>
      <p:pic>
        <p:nvPicPr>
          <p:cNvPr id="4" name="Picture 3">
            <a:extLst>
              <a:ext uri="{FF2B5EF4-FFF2-40B4-BE49-F238E27FC236}">
                <a16:creationId xmlns:a16="http://schemas.microsoft.com/office/drawing/2014/main" id="{12C57907-BEDA-4ED1-BF50-A6396CC3A587}"/>
              </a:ext>
            </a:extLst>
          </p:cNvPr>
          <p:cNvPicPr/>
          <p:nvPr/>
        </p:nvPicPr>
        <p:blipFill>
          <a:blip r:embed="rId2"/>
          <a:stretch>
            <a:fillRect/>
          </a:stretch>
        </p:blipFill>
        <p:spPr>
          <a:xfrm>
            <a:off x="555625" y="1907858"/>
            <a:ext cx="3489326" cy="3620136"/>
          </a:xfrm>
          <a:prstGeom prst="rect">
            <a:avLst/>
          </a:prstGeom>
        </p:spPr>
      </p:pic>
      <p:pic>
        <p:nvPicPr>
          <p:cNvPr id="5" name="Picture 4">
            <a:extLst>
              <a:ext uri="{FF2B5EF4-FFF2-40B4-BE49-F238E27FC236}">
                <a16:creationId xmlns:a16="http://schemas.microsoft.com/office/drawing/2014/main" id="{8D588C5F-2767-4CFE-9585-1E703B0A20CE}"/>
              </a:ext>
            </a:extLst>
          </p:cNvPr>
          <p:cNvPicPr/>
          <p:nvPr/>
        </p:nvPicPr>
        <p:blipFill>
          <a:blip r:embed="rId3"/>
          <a:stretch>
            <a:fillRect/>
          </a:stretch>
        </p:blipFill>
        <p:spPr>
          <a:xfrm>
            <a:off x="5861050" y="1907858"/>
            <a:ext cx="5372099" cy="3749992"/>
          </a:xfrm>
          <a:prstGeom prst="rect">
            <a:avLst/>
          </a:prstGeom>
        </p:spPr>
      </p:pic>
      <p:sp>
        <p:nvSpPr>
          <p:cNvPr id="6" name="TextBox 5">
            <a:extLst>
              <a:ext uri="{FF2B5EF4-FFF2-40B4-BE49-F238E27FC236}">
                <a16:creationId xmlns:a16="http://schemas.microsoft.com/office/drawing/2014/main" id="{8327EAC6-8692-4F2B-ABCA-CD5D79A5B2B3}"/>
              </a:ext>
            </a:extLst>
          </p:cNvPr>
          <p:cNvSpPr txBox="1"/>
          <p:nvPr/>
        </p:nvSpPr>
        <p:spPr>
          <a:xfrm>
            <a:off x="684212" y="5842000"/>
            <a:ext cx="10637837" cy="646331"/>
          </a:xfrm>
          <a:prstGeom prst="rect">
            <a:avLst/>
          </a:prstGeom>
          <a:noFill/>
        </p:spPr>
        <p:txBody>
          <a:bodyPr wrap="square" rtlCol="0">
            <a:spAutoFit/>
          </a:bodyPr>
          <a:lstStyle/>
          <a:p>
            <a:r>
              <a:rPr lang="en-US" dirty="0"/>
              <a:t>When comparing it is clear we have some contrasting heights and appearances which is similar to what we have been seeing from our other visualizations within the HCA process.</a:t>
            </a:r>
          </a:p>
        </p:txBody>
      </p:sp>
    </p:spTree>
    <p:extLst>
      <p:ext uri="{BB962C8B-B14F-4D97-AF65-F5344CB8AC3E}">
        <p14:creationId xmlns:p14="http://schemas.microsoft.com/office/powerpoint/2010/main" val="22493752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4B9C16B-AC4A-44ED-9075-F76549B46E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62A2FEB6-F419-4684-9ABC-9E32E012E8B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00" y="-11384"/>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7" name="Rectangle 5">
              <a:extLst>
                <a:ext uri="{FF2B5EF4-FFF2-40B4-BE49-F238E27FC236}">
                  <a16:creationId xmlns:a16="http://schemas.microsoft.com/office/drawing/2014/main" id="{21E24A15-28D6-4CEB-9268-0BB0BEEAF38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miter lim="800000"/>
                  <a:headEnd/>
                  <a:tailEnd/>
                </a14:hiddenLine>
              </a:ext>
            </a:extLst>
          </p:spPr>
        </p:sp>
        <p:sp>
          <p:nvSpPr>
            <p:cNvPr id="8" name="Freeform 6">
              <a:extLst>
                <a:ext uri="{FF2B5EF4-FFF2-40B4-BE49-F238E27FC236}">
                  <a16:creationId xmlns:a16="http://schemas.microsoft.com/office/drawing/2014/main" id="{4345933F-9633-4510-90E1-08B0E2A19E7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9" name="Freeform 7">
              <a:extLst>
                <a:ext uri="{FF2B5EF4-FFF2-40B4-BE49-F238E27FC236}">
                  <a16:creationId xmlns:a16="http://schemas.microsoft.com/office/drawing/2014/main" id="{C68A48FB-1BE4-4053-A76F-5A5511BA0E0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1" name="Freeform 8">
              <a:extLst>
                <a:ext uri="{FF2B5EF4-FFF2-40B4-BE49-F238E27FC236}">
                  <a16:creationId xmlns:a16="http://schemas.microsoft.com/office/drawing/2014/main" id="{8149777B-6A9F-4C95-BF44-F964645071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40" name="Freeform 9">
              <a:extLst>
                <a:ext uri="{FF2B5EF4-FFF2-40B4-BE49-F238E27FC236}">
                  <a16:creationId xmlns:a16="http://schemas.microsoft.com/office/drawing/2014/main" id="{0654845E-622A-4AD3-8F3A-6E1DEAB5FCA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42" name="Freeform 10">
              <a:extLst>
                <a:ext uri="{FF2B5EF4-FFF2-40B4-BE49-F238E27FC236}">
                  <a16:creationId xmlns:a16="http://schemas.microsoft.com/office/drawing/2014/main" id="{DF1C0739-3D08-4C83-857E-B0724A6E8C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44" name="Freeform 11">
              <a:extLst>
                <a:ext uri="{FF2B5EF4-FFF2-40B4-BE49-F238E27FC236}">
                  <a16:creationId xmlns:a16="http://schemas.microsoft.com/office/drawing/2014/main" id="{D235EAA0-7D5A-453A-9643-EE7A4954EA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73" name="Freeform 12">
              <a:extLst>
                <a:ext uri="{FF2B5EF4-FFF2-40B4-BE49-F238E27FC236}">
                  <a16:creationId xmlns:a16="http://schemas.microsoft.com/office/drawing/2014/main" id="{94C6FB7C-72DE-42DE-8F58-CCE9B8F5562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75" name="Freeform 13">
              <a:extLst>
                <a:ext uri="{FF2B5EF4-FFF2-40B4-BE49-F238E27FC236}">
                  <a16:creationId xmlns:a16="http://schemas.microsoft.com/office/drawing/2014/main" id="{FE31E0FE-EC8D-4EA7-BD9D-02F8C54FDB3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76" name="Freeform 14">
              <a:extLst>
                <a:ext uri="{FF2B5EF4-FFF2-40B4-BE49-F238E27FC236}">
                  <a16:creationId xmlns:a16="http://schemas.microsoft.com/office/drawing/2014/main" id="{69FE4B12-13E0-48F9-9E18-66406B8D3C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77" name="Freeform 15">
              <a:extLst>
                <a:ext uri="{FF2B5EF4-FFF2-40B4-BE49-F238E27FC236}">
                  <a16:creationId xmlns:a16="http://schemas.microsoft.com/office/drawing/2014/main" id="{87FAADC3-B321-43EE-B8F3-2842D84098D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78" name="Line 16">
              <a:extLst>
                <a:ext uri="{FF2B5EF4-FFF2-40B4-BE49-F238E27FC236}">
                  <a16:creationId xmlns:a16="http://schemas.microsoft.com/office/drawing/2014/main" id="{90461464-1683-402F-A72B-8558CC67774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79" name="Freeform 17">
              <a:extLst>
                <a:ext uri="{FF2B5EF4-FFF2-40B4-BE49-F238E27FC236}">
                  <a16:creationId xmlns:a16="http://schemas.microsoft.com/office/drawing/2014/main" id="{70F594E7-32D0-45B9-A3CF-636CF6FCBD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80" name="Freeform 18">
              <a:extLst>
                <a:ext uri="{FF2B5EF4-FFF2-40B4-BE49-F238E27FC236}">
                  <a16:creationId xmlns:a16="http://schemas.microsoft.com/office/drawing/2014/main" id="{8AEF60E1-26C2-4E3C-B839-347DDD23C3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81" name="Freeform 19">
              <a:extLst>
                <a:ext uri="{FF2B5EF4-FFF2-40B4-BE49-F238E27FC236}">
                  <a16:creationId xmlns:a16="http://schemas.microsoft.com/office/drawing/2014/main" id="{792FE54B-EE9D-4E57-B6BC-6A9196BE89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82" name="Freeform 20">
              <a:extLst>
                <a:ext uri="{FF2B5EF4-FFF2-40B4-BE49-F238E27FC236}">
                  <a16:creationId xmlns:a16="http://schemas.microsoft.com/office/drawing/2014/main" id="{72BE56DF-619D-463E-8F88-CABA09DA88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83" name="Rectangle 21">
              <a:extLst>
                <a:ext uri="{FF2B5EF4-FFF2-40B4-BE49-F238E27FC236}">
                  <a16:creationId xmlns:a16="http://schemas.microsoft.com/office/drawing/2014/main" id="{C7430457-1935-4BBF-A6A7-7C3125A02EF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miter lim="800000"/>
                  <a:headEnd/>
                  <a:tailEnd/>
                </a14:hiddenLine>
              </a:ext>
            </a:extLst>
          </p:spPr>
        </p:sp>
        <p:sp>
          <p:nvSpPr>
            <p:cNvPr id="84" name="Freeform 22">
              <a:extLst>
                <a:ext uri="{FF2B5EF4-FFF2-40B4-BE49-F238E27FC236}">
                  <a16:creationId xmlns:a16="http://schemas.microsoft.com/office/drawing/2014/main" id="{BB006150-E547-4E84-A2B1-59131F3D53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85" name="Freeform 23">
              <a:extLst>
                <a:ext uri="{FF2B5EF4-FFF2-40B4-BE49-F238E27FC236}">
                  <a16:creationId xmlns:a16="http://schemas.microsoft.com/office/drawing/2014/main" id="{5A8CD074-956B-41A4-870B-001554B69B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86" name="Freeform 24">
              <a:extLst>
                <a:ext uri="{FF2B5EF4-FFF2-40B4-BE49-F238E27FC236}">
                  <a16:creationId xmlns:a16="http://schemas.microsoft.com/office/drawing/2014/main" id="{070C253B-974E-459F-AD0B-7057224828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87" name="Freeform 25">
              <a:extLst>
                <a:ext uri="{FF2B5EF4-FFF2-40B4-BE49-F238E27FC236}">
                  <a16:creationId xmlns:a16="http://schemas.microsoft.com/office/drawing/2014/main" id="{BBC07B3D-A631-44EA-861A-7D80383A102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88" name="Freeform 26">
              <a:extLst>
                <a:ext uri="{FF2B5EF4-FFF2-40B4-BE49-F238E27FC236}">
                  <a16:creationId xmlns:a16="http://schemas.microsoft.com/office/drawing/2014/main" id="{32039DC6-B4CF-4A5A-8D17-3A568D125C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89" name="Freeform 27">
              <a:extLst>
                <a:ext uri="{FF2B5EF4-FFF2-40B4-BE49-F238E27FC236}">
                  <a16:creationId xmlns:a16="http://schemas.microsoft.com/office/drawing/2014/main" id="{99E0C81F-5D8D-4AF8-BDE5-4DF75868F7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90" name="Freeform 28">
              <a:extLst>
                <a:ext uri="{FF2B5EF4-FFF2-40B4-BE49-F238E27FC236}">
                  <a16:creationId xmlns:a16="http://schemas.microsoft.com/office/drawing/2014/main" id="{0D946680-855C-41EC-BBA2-61F6F776E54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91" name="Freeform 29">
              <a:extLst>
                <a:ext uri="{FF2B5EF4-FFF2-40B4-BE49-F238E27FC236}">
                  <a16:creationId xmlns:a16="http://schemas.microsoft.com/office/drawing/2014/main" id="{E6FAD9E8-6E13-45A0-A5D6-8BCAD27B408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92" name="Freeform 30">
              <a:extLst>
                <a:ext uri="{FF2B5EF4-FFF2-40B4-BE49-F238E27FC236}">
                  <a16:creationId xmlns:a16="http://schemas.microsoft.com/office/drawing/2014/main" id="{0CCBC8FA-0581-454F-9FD1-6B6102A1AA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93" name="Freeform 31">
              <a:extLst>
                <a:ext uri="{FF2B5EF4-FFF2-40B4-BE49-F238E27FC236}">
                  <a16:creationId xmlns:a16="http://schemas.microsoft.com/office/drawing/2014/main" id="{5D6C328F-65A5-41E8-86E9-E4E638CC3B4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grpSp>
      <p:pic>
        <p:nvPicPr>
          <p:cNvPr id="41" name="Picture 2">
            <a:extLst>
              <a:ext uri="{FF2B5EF4-FFF2-40B4-BE49-F238E27FC236}">
                <a16:creationId xmlns:a16="http://schemas.microsoft.com/office/drawing/2014/main" id="{3E94A106-9341-485C-9057-9D62B2BD083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rcRect/>
          <a:stretch>
            <a:fillRect/>
          </a:stretch>
        </p:blipFill>
        <p:spPr bwMode="auto">
          <a:xfrm>
            <a:off x="1190" y="-2"/>
            <a:ext cx="4061525" cy="6858001"/>
          </a:xfrm>
          <a:prstGeom prst="rect">
            <a:avLst/>
          </a:prstGeom>
          <a:extLst>
            <a:ext uri="{909E8E84-426E-40dd-AFC4-6F175D3DCCD1}">
              <a14:hiddenFill xmlns="" xmlns:a16="http://schemas.microsoft.com/office/drawing/2014/main" xmlns:p14="http://schemas.microsoft.com/office/powerpoint/2010/main" xmlns:dgm="http://schemas.openxmlformats.org/drawingml/2006/diagram" xmlns:a14="http://schemas.microsoft.com/office/drawing/2010/main">
                <a:solidFill>
                  <a:srgbClr val="FFFFFF"/>
                </a:solidFill>
              </a14:hiddenFill>
            </a:ext>
          </a:extLst>
        </p:spPr>
      </p:pic>
      <p:sp>
        <p:nvSpPr>
          <p:cNvPr id="43" name="Rectangle 42">
            <a:extLst>
              <a:ext uri="{FF2B5EF4-FFF2-40B4-BE49-F238E27FC236}">
                <a16:creationId xmlns:a16="http://schemas.microsoft.com/office/drawing/2014/main" id="{B53044DC-4918-43DA-B49D-91673C6C94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53"/>
            <a:ext cx="4055621"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grpSp>
        <p:nvGrpSpPr>
          <p:cNvPr id="45" name="Group 44">
            <a:extLst>
              <a:ext uri="{FF2B5EF4-FFF2-40B4-BE49-F238E27FC236}">
                <a16:creationId xmlns:a16="http://schemas.microsoft.com/office/drawing/2014/main" id="{1DCE6B36-1420-43AB-86CF-4E653A517B9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90" y="-9998"/>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94" name="Rectangle 5">
              <a:extLst>
                <a:ext uri="{FF2B5EF4-FFF2-40B4-BE49-F238E27FC236}">
                  <a16:creationId xmlns:a16="http://schemas.microsoft.com/office/drawing/2014/main" id="{72626E0B-9628-468E-A713-011C02F602BB}"/>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miter lim="800000"/>
                  <a:headEnd/>
                  <a:tailEnd/>
                </a14:hiddenLine>
              </a:ext>
            </a:extLst>
          </p:spPr>
        </p:sp>
        <p:sp>
          <p:nvSpPr>
            <p:cNvPr id="95" name="Freeform 6">
              <a:extLst>
                <a:ext uri="{FF2B5EF4-FFF2-40B4-BE49-F238E27FC236}">
                  <a16:creationId xmlns:a16="http://schemas.microsoft.com/office/drawing/2014/main" id="{93F7977A-BD91-4B0D-9A8D-372DB67AD8D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96" name="Freeform 7">
              <a:extLst>
                <a:ext uri="{FF2B5EF4-FFF2-40B4-BE49-F238E27FC236}">
                  <a16:creationId xmlns:a16="http://schemas.microsoft.com/office/drawing/2014/main" id="{9FEE6A56-01A1-404D-864E-1C2587C9AFB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97" name="Freeform 8">
              <a:extLst>
                <a:ext uri="{FF2B5EF4-FFF2-40B4-BE49-F238E27FC236}">
                  <a16:creationId xmlns:a16="http://schemas.microsoft.com/office/drawing/2014/main" id="{E74DBBF2-EF6F-4E3E-B183-F8EEE76094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98" name="Freeform 9">
              <a:extLst>
                <a:ext uri="{FF2B5EF4-FFF2-40B4-BE49-F238E27FC236}">
                  <a16:creationId xmlns:a16="http://schemas.microsoft.com/office/drawing/2014/main" id="{ABCF0F27-B056-474C-A0FB-1DB747A92FB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99" name="Freeform 10">
              <a:extLst>
                <a:ext uri="{FF2B5EF4-FFF2-40B4-BE49-F238E27FC236}">
                  <a16:creationId xmlns:a16="http://schemas.microsoft.com/office/drawing/2014/main" id="{0A0A5B7B-BA2A-45CC-AABE-9D5B08A5DB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00" name="Freeform 11">
              <a:extLst>
                <a:ext uri="{FF2B5EF4-FFF2-40B4-BE49-F238E27FC236}">
                  <a16:creationId xmlns:a16="http://schemas.microsoft.com/office/drawing/2014/main" id="{3C9A5D2B-1787-4954-9108-B9D497A87C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01" name="Freeform 12">
              <a:extLst>
                <a:ext uri="{FF2B5EF4-FFF2-40B4-BE49-F238E27FC236}">
                  <a16:creationId xmlns:a16="http://schemas.microsoft.com/office/drawing/2014/main" id="{818C4F8B-7556-49A7-83C6-C8F631F6A98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02" name="Freeform 13">
              <a:extLst>
                <a:ext uri="{FF2B5EF4-FFF2-40B4-BE49-F238E27FC236}">
                  <a16:creationId xmlns:a16="http://schemas.microsoft.com/office/drawing/2014/main" id="{22BED614-D078-47EA-9C72-190217FDD5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03" name="Freeform 14">
              <a:extLst>
                <a:ext uri="{FF2B5EF4-FFF2-40B4-BE49-F238E27FC236}">
                  <a16:creationId xmlns:a16="http://schemas.microsoft.com/office/drawing/2014/main" id="{73DE0BF2-86D7-4038-AC4B-AF0F116A58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04" name="Freeform 15">
              <a:extLst>
                <a:ext uri="{FF2B5EF4-FFF2-40B4-BE49-F238E27FC236}">
                  <a16:creationId xmlns:a16="http://schemas.microsoft.com/office/drawing/2014/main" id="{11D8BB55-D027-420C-9EF9-49B3BA79DC7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05" name="Line 16">
              <a:extLst>
                <a:ext uri="{FF2B5EF4-FFF2-40B4-BE49-F238E27FC236}">
                  <a16:creationId xmlns:a16="http://schemas.microsoft.com/office/drawing/2014/main" id="{3FAEF5CE-07ED-46A7-9777-D86C70719583}"/>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106" name="Freeform 17">
              <a:extLst>
                <a:ext uri="{FF2B5EF4-FFF2-40B4-BE49-F238E27FC236}">
                  <a16:creationId xmlns:a16="http://schemas.microsoft.com/office/drawing/2014/main" id="{29CAFB1A-357C-4313-B734-1CD4E4F9D2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07" name="Freeform 18">
              <a:extLst>
                <a:ext uri="{FF2B5EF4-FFF2-40B4-BE49-F238E27FC236}">
                  <a16:creationId xmlns:a16="http://schemas.microsoft.com/office/drawing/2014/main" id="{653161D3-8634-4BB7-A2BC-028C4EAA15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08" name="Freeform 19">
              <a:extLst>
                <a:ext uri="{FF2B5EF4-FFF2-40B4-BE49-F238E27FC236}">
                  <a16:creationId xmlns:a16="http://schemas.microsoft.com/office/drawing/2014/main" id="{9537546A-6FF1-408B-AFE2-BBF7D34823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09" name="Freeform 20">
              <a:extLst>
                <a:ext uri="{FF2B5EF4-FFF2-40B4-BE49-F238E27FC236}">
                  <a16:creationId xmlns:a16="http://schemas.microsoft.com/office/drawing/2014/main" id="{F73EE662-79B7-404B-B1B8-0E096BE4CD6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10" name="Rectangle 21">
              <a:extLst>
                <a:ext uri="{FF2B5EF4-FFF2-40B4-BE49-F238E27FC236}">
                  <a16:creationId xmlns:a16="http://schemas.microsoft.com/office/drawing/2014/main" id="{B6DDB906-1F52-4D64-8493-4816EDDD34C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miter lim="800000"/>
                  <a:headEnd/>
                  <a:tailEnd/>
                </a14:hiddenLine>
              </a:ext>
            </a:extLst>
          </p:spPr>
        </p:sp>
        <p:sp>
          <p:nvSpPr>
            <p:cNvPr id="111" name="Freeform 22">
              <a:extLst>
                <a:ext uri="{FF2B5EF4-FFF2-40B4-BE49-F238E27FC236}">
                  <a16:creationId xmlns:a16="http://schemas.microsoft.com/office/drawing/2014/main" id="{4FA472A5-ABEA-4961-897B-7EB96AF09A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12" name="Freeform 23">
              <a:extLst>
                <a:ext uri="{FF2B5EF4-FFF2-40B4-BE49-F238E27FC236}">
                  <a16:creationId xmlns:a16="http://schemas.microsoft.com/office/drawing/2014/main" id="{54226E99-C38F-4456-A1F8-8897483FD9A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13" name="Freeform 24">
              <a:extLst>
                <a:ext uri="{FF2B5EF4-FFF2-40B4-BE49-F238E27FC236}">
                  <a16:creationId xmlns:a16="http://schemas.microsoft.com/office/drawing/2014/main" id="{0A4A0196-A383-4629-B9A5-9C87E846C1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14" name="Freeform 25">
              <a:extLst>
                <a:ext uri="{FF2B5EF4-FFF2-40B4-BE49-F238E27FC236}">
                  <a16:creationId xmlns:a16="http://schemas.microsoft.com/office/drawing/2014/main" id="{BA5E608D-2E7B-4662-A9A0-18D4E0F0DC6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15" name="Freeform 26">
              <a:extLst>
                <a:ext uri="{FF2B5EF4-FFF2-40B4-BE49-F238E27FC236}">
                  <a16:creationId xmlns:a16="http://schemas.microsoft.com/office/drawing/2014/main" id="{5E211F37-790F-4BD7-B055-022AE0C2E6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16" name="Freeform 27">
              <a:extLst>
                <a:ext uri="{FF2B5EF4-FFF2-40B4-BE49-F238E27FC236}">
                  <a16:creationId xmlns:a16="http://schemas.microsoft.com/office/drawing/2014/main" id="{96F375D0-232A-490A-9499-CB5FBA3FD9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17" name="Freeform 28">
              <a:extLst>
                <a:ext uri="{FF2B5EF4-FFF2-40B4-BE49-F238E27FC236}">
                  <a16:creationId xmlns:a16="http://schemas.microsoft.com/office/drawing/2014/main" id="{6B33B423-FD0F-4780-A0D6-32FC040B37C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18" name="Freeform 29">
              <a:extLst>
                <a:ext uri="{FF2B5EF4-FFF2-40B4-BE49-F238E27FC236}">
                  <a16:creationId xmlns:a16="http://schemas.microsoft.com/office/drawing/2014/main" id="{B6BD1710-838F-4CDD-A000-C6C710A6A0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19" name="Freeform 30">
              <a:extLst>
                <a:ext uri="{FF2B5EF4-FFF2-40B4-BE49-F238E27FC236}">
                  <a16:creationId xmlns:a16="http://schemas.microsoft.com/office/drawing/2014/main" id="{0BB93533-1C95-4B0A-B0E2-168602B085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20" name="Freeform 31">
              <a:extLst>
                <a:ext uri="{FF2B5EF4-FFF2-40B4-BE49-F238E27FC236}">
                  <a16:creationId xmlns:a16="http://schemas.microsoft.com/office/drawing/2014/main" id="{CB0B113D-1987-4D89-A475-511E092FE1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grpSp>
      <p:pic>
        <p:nvPicPr>
          <p:cNvPr id="74" name="Picture 2">
            <a:extLst>
              <a:ext uri="{FF2B5EF4-FFF2-40B4-BE49-F238E27FC236}">
                <a16:creationId xmlns:a16="http://schemas.microsoft.com/office/drawing/2014/main" id="{9BE36DBF-0333-4D36-A5BF-81FDA2406FE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1190" y="-13238"/>
            <a:ext cx="4062718" cy="6858001"/>
          </a:xfrm>
          <a:prstGeom prst="rect">
            <a:avLst/>
          </a:prstGeom>
          <a:noFill/>
          <a:extLst>
            <a:ext uri="{909E8E84-426E-40dd-AFC4-6F175D3DCCD1}">
              <a14:hiddenFill xmlns="" xmlns:a16="http://schemas.microsoft.com/office/drawing/2014/main" xmlns:p14="http://schemas.microsoft.com/office/powerpoint/2010/main" xmlns:dgm="http://schemas.openxmlformats.org/drawingml/2006/diagram"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82611970-DFCA-4DDE-A577-A7F04EBFD5BA}"/>
              </a:ext>
            </a:extLst>
          </p:cNvPr>
          <p:cNvSpPr>
            <a:spLocks noGrp="1"/>
          </p:cNvSpPr>
          <p:nvPr>
            <p:ph type="title"/>
          </p:nvPr>
        </p:nvSpPr>
        <p:spPr>
          <a:xfrm>
            <a:off x="853330" y="1134681"/>
            <a:ext cx="2743310" cy="4255025"/>
          </a:xfrm>
        </p:spPr>
        <p:txBody>
          <a:bodyPr>
            <a:normAutofit/>
          </a:bodyPr>
          <a:lstStyle/>
          <a:p>
            <a:r>
              <a:rPr lang="en-US" sz="3600">
                <a:solidFill>
                  <a:srgbClr val="FFFFFF"/>
                </a:solidFill>
              </a:rPr>
              <a:t>Objective For this study</a:t>
            </a:r>
          </a:p>
        </p:txBody>
      </p:sp>
      <p:graphicFrame>
        <p:nvGraphicFramePr>
          <p:cNvPr id="5" name="Content Placeholder 2">
            <a:extLst>
              <a:ext uri="{FF2B5EF4-FFF2-40B4-BE49-F238E27FC236}">
                <a16:creationId xmlns:a16="http://schemas.microsoft.com/office/drawing/2014/main" id="{B64860E6-AEBF-42B2-B17E-094CB973ED36}"/>
              </a:ext>
            </a:extLst>
          </p:cNvPr>
          <p:cNvGraphicFramePr>
            <a:graphicFrameLocks noGrp="1"/>
          </p:cNvGraphicFramePr>
          <p:nvPr>
            <p:ph idx="1"/>
            <p:extLst>
              <p:ext uri="{D42A27DB-BD31-4B8C-83A1-F6EECF244321}">
                <p14:modId xmlns:p14="http://schemas.microsoft.com/office/powerpoint/2010/main" val="3852814424"/>
              </p:ext>
            </p:extLst>
          </p:nvPr>
        </p:nvGraphicFramePr>
        <p:xfrm>
          <a:off x="4153106" y="95250"/>
          <a:ext cx="7825919" cy="66039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88067800"/>
      </p:ext>
    </p:extLst>
  </p:cSld>
  <p:clrMapOvr>
    <a:overrideClrMapping bg1="lt1" tx1="dk1" bg2="lt2" tx2="dk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907033-B64A-4836-BEE0-545E6C524945}"/>
              </a:ext>
            </a:extLst>
          </p:cNvPr>
          <p:cNvSpPr>
            <a:spLocks noGrp="1"/>
          </p:cNvSpPr>
          <p:nvPr>
            <p:ph type="title"/>
          </p:nvPr>
        </p:nvSpPr>
        <p:spPr/>
        <p:txBody>
          <a:bodyPr/>
          <a:lstStyle/>
          <a:p>
            <a:r>
              <a:rPr lang="en-US" dirty="0"/>
              <a:t>Hierarchical Cluster Analysis</a:t>
            </a:r>
          </a:p>
        </p:txBody>
      </p:sp>
      <p:sp>
        <p:nvSpPr>
          <p:cNvPr id="3" name="Content Placeholder 2">
            <a:extLst>
              <a:ext uri="{FF2B5EF4-FFF2-40B4-BE49-F238E27FC236}">
                <a16:creationId xmlns:a16="http://schemas.microsoft.com/office/drawing/2014/main" id="{AE86D960-740D-4B3B-BD5B-BF31F9EE7713}"/>
              </a:ext>
            </a:extLst>
          </p:cNvPr>
          <p:cNvSpPr>
            <a:spLocks noGrp="1"/>
          </p:cNvSpPr>
          <p:nvPr>
            <p:ph idx="1"/>
          </p:nvPr>
        </p:nvSpPr>
        <p:spPr>
          <a:xfrm>
            <a:off x="1141412" y="2249486"/>
            <a:ext cx="9905999" cy="3989996"/>
          </a:xfrm>
        </p:spPr>
        <p:txBody>
          <a:bodyPr>
            <a:normAutofit fontScale="85000" lnSpcReduction="20000"/>
          </a:bodyPr>
          <a:lstStyle/>
          <a:p>
            <a:r>
              <a:rPr lang="en-US" dirty="0"/>
              <a:t>There were some slight similarities between different methods of the HCA.</a:t>
            </a:r>
          </a:p>
          <a:p>
            <a:pPr lvl="1"/>
            <a:r>
              <a:rPr lang="en-US" dirty="0"/>
              <a:t>The most accurate methods based on the group of dendrograms would be complete, average, </a:t>
            </a:r>
            <a:r>
              <a:rPr lang="en-US" dirty="0" err="1"/>
              <a:t>mcquitty</a:t>
            </a:r>
            <a:r>
              <a:rPr lang="en-US" dirty="0"/>
              <a:t>, and ward.D2. </a:t>
            </a:r>
          </a:p>
          <a:p>
            <a:pPr lvl="1"/>
            <a:r>
              <a:rPr lang="en-US" dirty="0"/>
              <a:t>Single, centroid and median appear to be the worst because the lack of color and iterations within their dendrograms. </a:t>
            </a:r>
          </a:p>
          <a:p>
            <a:r>
              <a:rPr lang="en-US" dirty="0"/>
              <a:t>It’s fair to conclude the goal of the patient encounter and social determinant variables having the ability to cluster the data into the correct chronic conditions is tough and inconclusive. Yes some of the methods appear to be have clustered the data accurately but there isn’t strong enough evidence to believe that definitively. And with the performance of each of the individual measures when put to heat maps their performance as well was poor and underwhelming not unveiling any possible patterns within the data based on the chronic conditions.  </a:t>
            </a:r>
          </a:p>
        </p:txBody>
      </p:sp>
    </p:spTree>
    <p:extLst>
      <p:ext uri="{BB962C8B-B14F-4D97-AF65-F5344CB8AC3E}">
        <p14:creationId xmlns:p14="http://schemas.microsoft.com/office/powerpoint/2010/main" val="226989433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6915E6-B5FE-48EF-95E6-3E4219D0540E}"/>
              </a:ext>
            </a:extLst>
          </p:cNvPr>
          <p:cNvSpPr>
            <a:spLocks noGrp="1"/>
          </p:cNvSpPr>
          <p:nvPr>
            <p:ph type="title"/>
          </p:nvPr>
        </p:nvSpPr>
        <p:spPr/>
        <p:txBody>
          <a:bodyPr/>
          <a:lstStyle/>
          <a:p>
            <a:r>
              <a:rPr lang="en-US" dirty="0"/>
              <a:t>K-Means Analysis</a:t>
            </a:r>
          </a:p>
        </p:txBody>
      </p:sp>
      <p:sp>
        <p:nvSpPr>
          <p:cNvPr id="3" name="Content Placeholder 2">
            <a:extLst>
              <a:ext uri="{FF2B5EF4-FFF2-40B4-BE49-F238E27FC236}">
                <a16:creationId xmlns:a16="http://schemas.microsoft.com/office/drawing/2014/main" id="{7EC965CF-092F-4F3C-A09F-C31E24724C5A}"/>
              </a:ext>
            </a:extLst>
          </p:cNvPr>
          <p:cNvSpPr>
            <a:spLocks noGrp="1"/>
          </p:cNvSpPr>
          <p:nvPr>
            <p:ph idx="1"/>
          </p:nvPr>
        </p:nvSpPr>
        <p:spPr/>
        <p:txBody>
          <a:bodyPr>
            <a:normAutofit fontScale="92500" lnSpcReduction="10000"/>
          </a:bodyPr>
          <a:lstStyle/>
          <a:p>
            <a:r>
              <a:rPr lang="en-US" dirty="0"/>
              <a:t>The objective of K-means is to group similar data points together to discover possible patterns within the data.</a:t>
            </a:r>
          </a:p>
          <a:p>
            <a:r>
              <a:rPr lang="en-US" dirty="0"/>
              <a:t>K-Means will be used a bit differently than HCA was for this dataset.</a:t>
            </a:r>
          </a:p>
          <a:p>
            <a:pPr lvl="1"/>
            <a:r>
              <a:rPr lang="en-US" dirty="0"/>
              <a:t>For HCA, the goal was to take the measures within the dataset and cluster them based on chronic condition in hopes of uncovering a pattern between the chronic conditions and all the different measures.</a:t>
            </a:r>
          </a:p>
          <a:p>
            <a:pPr lvl="1"/>
            <a:r>
              <a:rPr lang="en-US" dirty="0"/>
              <a:t>For K-means were going to refine our investigation and look at clustering the data on 2-dimensional planes where each pairing will be examined to see if there is a possibility of clustering within the chronic conditions.</a:t>
            </a:r>
          </a:p>
        </p:txBody>
      </p:sp>
    </p:spTree>
    <p:extLst>
      <p:ext uri="{BB962C8B-B14F-4D97-AF65-F5344CB8AC3E}">
        <p14:creationId xmlns:p14="http://schemas.microsoft.com/office/powerpoint/2010/main" val="36131370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E1DDAD8-1D10-4640-A034-BE90015E37B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1" name="Rectangle 10">
              <a:extLst>
                <a:ext uri="{FF2B5EF4-FFF2-40B4-BE49-F238E27FC236}">
                  <a16:creationId xmlns:a16="http://schemas.microsoft.com/office/drawing/2014/main" id="{52FE7688-721D-4A97-B007-BDE056094D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2">
              <a:extLst>
                <a:ext uri="{FF2B5EF4-FFF2-40B4-BE49-F238E27FC236}">
                  <a16:creationId xmlns:a16="http://schemas.microsoft.com/office/drawing/2014/main" id="{9E73A810-8571-4A9D-A3CB-336933AB4C0E}"/>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sp>
        <p:nvSpPr>
          <p:cNvPr id="2" name="Title 1">
            <a:extLst>
              <a:ext uri="{FF2B5EF4-FFF2-40B4-BE49-F238E27FC236}">
                <a16:creationId xmlns:a16="http://schemas.microsoft.com/office/drawing/2014/main" id="{BACCC48E-8EFC-4B99-A63A-7167816CE342}"/>
              </a:ext>
            </a:extLst>
          </p:cNvPr>
          <p:cNvSpPr>
            <a:spLocks noGrp="1"/>
          </p:cNvSpPr>
          <p:nvPr>
            <p:ph type="title"/>
          </p:nvPr>
        </p:nvSpPr>
        <p:spPr>
          <a:xfrm>
            <a:off x="7962519" y="618518"/>
            <a:ext cx="3084891" cy="1478570"/>
          </a:xfrm>
        </p:spPr>
        <p:txBody>
          <a:bodyPr>
            <a:normAutofit/>
          </a:bodyPr>
          <a:lstStyle/>
          <a:p>
            <a:r>
              <a:rPr lang="en-US" sz="3200"/>
              <a:t>K-Means Analysis</a:t>
            </a:r>
          </a:p>
        </p:txBody>
      </p:sp>
      <p:pic>
        <p:nvPicPr>
          <p:cNvPr id="5" name="Picture 4">
            <a:extLst>
              <a:ext uri="{FF2B5EF4-FFF2-40B4-BE49-F238E27FC236}">
                <a16:creationId xmlns:a16="http://schemas.microsoft.com/office/drawing/2014/main" id="{48D4F564-01A6-466A-8FB0-9EEF4D964251}"/>
              </a:ext>
            </a:extLst>
          </p:cNvPr>
          <p:cNvPicPr/>
          <p:nvPr/>
        </p:nvPicPr>
        <p:blipFill rotWithShape="1">
          <a:blip r:embed="rId4"/>
          <a:srcRect t="4993" r="-2" b="-2"/>
          <a:stretch/>
        </p:blipFill>
        <p:spPr>
          <a:xfrm>
            <a:off x="-5597" y="10"/>
            <a:ext cx="7558541" cy="6857990"/>
          </a:xfrm>
          <a:prstGeom prst="rect">
            <a:avLst/>
          </a:prstGeom>
        </p:spPr>
      </p:pic>
      <p:grpSp>
        <p:nvGrpSpPr>
          <p:cNvPr id="14" name="Group 13">
            <a:extLst>
              <a:ext uri="{FF2B5EF4-FFF2-40B4-BE49-F238E27FC236}">
                <a16:creationId xmlns:a16="http://schemas.microsoft.com/office/drawing/2014/main" id="{FD642FB6-2808-4BC5-AE0B-7302C24B78A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15" name="Rectangle 14">
              <a:extLst>
                <a:ext uri="{FF2B5EF4-FFF2-40B4-BE49-F238E27FC236}">
                  <a16:creationId xmlns:a16="http://schemas.microsoft.com/office/drawing/2014/main" id="{0B0B8F04-D9A7-48E5-A29C-51A66B59DFF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6" name="Freeform 6">
              <a:extLst>
                <a:ext uri="{FF2B5EF4-FFF2-40B4-BE49-F238E27FC236}">
                  <a16:creationId xmlns:a16="http://schemas.microsoft.com/office/drawing/2014/main" id="{D6D18883-6BFF-42BB-8088-FCCF83F9CFC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7" name="Freeform 7">
              <a:extLst>
                <a:ext uri="{FF2B5EF4-FFF2-40B4-BE49-F238E27FC236}">
                  <a16:creationId xmlns:a16="http://schemas.microsoft.com/office/drawing/2014/main" id="{1D0FEFB3-A009-4D0F-9107-C0B17786FB0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 name="Rectangle 17">
              <a:extLst>
                <a:ext uri="{FF2B5EF4-FFF2-40B4-BE49-F238E27FC236}">
                  <a16:creationId xmlns:a16="http://schemas.microsoft.com/office/drawing/2014/main" id="{78E86C7F-B981-4448-8A1A-856F7124FF4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9" name="Freeform 9">
              <a:extLst>
                <a:ext uri="{FF2B5EF4-FFF2-40B4-BE49-F238E27FC236}">
                  <a16:creationId xmlns:a16="http://schemas.microsoft.com/office/drawing/2014/main" id="{4C6CFFD9-BA00-4184-8310-5FC9550954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 name="Freeform 10">
              <a:extLst>
                <a:ext uri="{FF2B5EF4-FFF2-40B4-BE49-F238E27FC236}">
                  <a16:creationId xmlns:a16="http://schemas.microsoft.com/office/drawing/2014/main" id="{A1892DF3-4848-496C-8664-DFD32EE250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 name="Freeform 11">
              <a:extLst>
                <a:ext uri="{FF2B5EF4-FFF2-40B4-BE49-F238E27FC236}">
                  <a16:creationId xmlns:a16="http://schemas.microsoft.com/office/drawing/2014/main" id="{D6DB8C30-651E-4D8F-A70C-163FC58427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 name="Freeform 12">
              <a:extLst>
                <a:ext uri="{FF2B5EF4-FFF2-40B4-BE49-F238E27FC236}">
                  <a16:creationId xmlns:a16="http://schemas.microsoft.com/office/drawing/2014/main" id="{563DFB81-F969-4F44-BA6C-6347956423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3" name="Freeform 13">
              <a:extLst>
                <a:ext uri="{FF2B5EF4-FFF2-40B4-BE49-F238E27FC236}">
                  <a16:creationId xmlns:a16="http://schemas.microsoft.com/office/drawing/2014/main" id="{8E5DE346-AFCA-40DA-B5E2-93A86EA54C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4" name="Freeform 14">
              <a:extLst>
                <a:ext uri="{FF2B5EF4-FFF2-40B4-BE49-F238E27FC236}">
                  <a16:creationId xmlns:a16="http://schemas.microsoft.com/office/drawing/2014/main" id="{77A34306-2AE8-43D0-9686-E97B3B53FE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5" name="Freeform 15">
              <a:extLst>
                <a:ext uri="{FF2B5EF4-FFF2-40B4-BE49-F238E27FC236}">
                  <a16:creationId xmlns:a16="http://schemas.microsoft.com/office/drawing/2014/main" id="{B9CC10F0-FFCD-4CB9-AF4C-22722D20B7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6" name="Freeform 16">
              <a:extLst>
                <a:ext uri="{FF2B5EF4-FFF2-40B4-BE49-F238E27FC236}">
                  <a16:creationId xmlns:a16="http://schemas.microsoft.com/office/drawing/2014/main" id="{2A6B0E38-C962-4491-BFDA-75378B4D674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7" name="Freeform 17">
              <a:extLst>
                <a:ext uri="{FF2B5EF4-FFF2-40B4-BE49-F238E27FC236}">
                  <a16:creationId xmlns:a16="http://schemas.microsoft.com/office/drawing/2014/main" id="{655F640B-8407-487C-8696-F47451478E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8" name="Freeform 18">
              <a:extLst>
                <a:ext uri="{FF2B5EF4-FFF2-40B4-BE49-F238E27FC236}">
                  <a16:creationId xmlns:a16="http://schemas.microsoft.com/office/drawing/2014/main" id="{FAB4F099-4FF6-4410-A5B9-2A5355719C9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9" name="Freeform 19">
              <a:extLst>
                <a:ext uri="{FF2B5EF4-FFF2-40B4-BE49-F238E27FC236}">
                  <a16:creationId xmlns:a16="http://schemas.microsoft.com/office/drawing/2014/main" id="{6FE80B6E-3DA9-4304-9925-12E578C4E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0" name="Freeform 20">
              <a:extLst>
                <a:ext uri="{FF2B5EF4-FFF2-40B4-BE49-F238E27FC236}">
                  <a16:creationId xmlns:a16="http://schemas.microsoft.com/office/drawing/2014/main" id="{67D1CB75-0CBA-4E13-924C-21F221D7BF6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1" name="Freeform 21">
              <a:extLst>
                <a:ext uri="{FF2B5EF4-FFF2-40B4-BE49-F238E27FC236}">
                  <a16:creationId xmlns:a16="http://schemas.microsoft.com/office/drawing/2014/main" id="{F2CC783B-FA45-4777-A76A-982B285C7C4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2" name="Freeform 22">
              <a:extLst>
                <a:ext uri="{FF2B5EF4-FFF2-40B4-BE49-F238E27FC236}">
                  <a16:creationId xmlns:a16="http://schemas.microsoft.com/office/drawing/2014/main" id="{D68F4DD3-D736-4B78-972E-F5128CFBE7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3" name="Freeform 23">
              <a:extLst>
                <a:ext uri="{FF2B5EF4-FFF2-40B4-BE49-F238E27FC236}">
                  <a16:creationId xmlns:a16="http://schemas.microsoft.com/office/drawing/2014/main" id="{B14AF103-15B3-4796-A71A-297D37E176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4" name="Freeform 24">
              <a:extLst>
                <a:ext uri="{FF2B5EF4-FFF2-40B4-BE49-F238E27FC236}">
                  <a16:creationId xmlns:a16="http://schemas.microsoft.com/office/drawing/2014/main" id="{B0B240FB-0453-4B6F-9F9B-C2C3305AC5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5" name="Freeform 25">
              <a:extLst>
                <a:ext uri="{FF2B5EF4-FFF2-40B4-BE49-F238E27FC236}">
                  <a16:creationId xmlns:a16="http://schemas.microsoft.com/office/drawing/2014/main" id="{EBBBDCEE-433E-40F3-B49D-375CB162A8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6" name="Freeform 26">
              <a:extLst>
                <a:ext uri="{FF2B5EF4-FFF2-40B4-BE49-F238E27FC236}">
                  <a16:creationId xmlns:a16="http://schemas.microsoft.com/office/drawing/2014/main" id="{09B123C6-141E-4A37-B5A7-27E7764FA1F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7" name="Freeform 27">
              <a:extLst>
                <a:ext uri="{FF2B5EF4-FFF2-40B4-BE49-F238E27FC236}">
                  <a16:creationId xmlns:a16="http://schemas.microsoft.com/office/drawing/2014/main" id="{1FA1F521-36A1-49FF-84A7-229E8970F7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8" name="Freeform 28">
              <a:extLst>
                <a:ext uri="{FF2B5EF4-FFF2-40B4-BE49-F238E27FC236}">
                  <a16:creationId xmlns:a16="http://schemas.microsoft.com/office/drawing/2014/main" id="{DE512F89-D901-4487-A42C-02345EC5FCD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9" name="Freeform 29">
              <a:extLst>
                <a:ext uri="{FF2B5EF4-FFF2-40B4-BE49-F238E27FC236}">
                  <a16:creationId xmlns:a16="http://schemas.microsoft.com/office/drawing/2014/main" id="{ED3ED0E5-3226-4B78-B3EA-C591824B89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0" name="Freeform 30">
              <a:extLst>
                <a:ext uri="{FF2B5EF4-FFF2-40B4-BE49-F238E27FC236}">
                  <a16:creationId xmlns:a16="http://schemas.microsoft.com/office/drawing/2014/main" id="{9CBB1F68-B6DE-4ECF-B20F-328F9811E2F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1" name="Freeform 31">
              <a:extLst>
                <a:ext uri="{FF2B5EF4-FFF2-40B4-BE49-F238E27FC236}">
                  <a16:creationId xmlns:a16="http://schemas.microsoft.com/office/drawing/2014/main" id="{A566C551-9523-4D97-A8CF-5C91F436C5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2" name="Freeform 32">
              <a:extLst>
                <a:ext uri="{FF2B5EF4-FFF2-40B4-BE49-F238E27FC236}">
                  <a16:creationId xmlns:a16="http://schemas.microsoft.com/office/drawing/2014/main" id="{9E166BA0-9268-4419-9332-2D30C212397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3" name="Rectangle 42">
              <a:extLst>
                <a:ext uri="{FF2B5EF4-FFF2-40B4-BE49-F238E27FC236}">
                  <a16:creationId xmlns:a16="http://schemas.microsoft.com/office/drawing/2014/main" id="{B700C031-AA54-4DC7-B8A2-2569B3FA653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44" name="Freeform 34">
              <a:extLst>
                <a:ext uri="{FF2B5EF4-FFF2-40B4-BE49-F238E27FC236}">
                  <a16:creationId xmlns:a16="http://schemas.microsoft.com/office/drawing/2014/main" id="{03045EC8-ECC8-473F-8786-DE266F05B15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5" name="Freeform 35">
              <a:extLst>
                <a:ext uri="{FF2B5EF4-FFF2-40B4-BE49-F238E27FC236}">
                  <a16:creationId xmlns:a16="http://schemas.microsoft.com/office/drawing/2014/main" id="{9337EBA2-5088-4A44-8C0B-A6EE78989C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6" name="Freeform 36">
              <a:extLst>
                <a:ext uri="{FF2B5EF4-FFF2-40B4-BE49-F238E27FC236}">
                  <a16:creationId xmlns:a16="http://schemas.microsoft.com/office/drawing/2014/main" id="{3486A705-2593-45C9-A13E-8E2FB7C354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7" name="Freeform 37">
              <a:extLst>
                <a:ext uri="{FF2B5EF4-FFF2-40B4-BE49-F238E27FC236}">
                  <a16:creationId xmlns:a16="http://schemas.microsoft.com/office/drawing/2014/main" id="{F357321C-6DEE-4D02-A997-75E47EE0E0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8" name="Freeform 38">
              <a:extLst>
                <a:ext uri="{FF2B5EF4-FFF2-40B4-BE49-F238E27FC236}">
                  <a16:creationId xmlns:a16="http://schemas.microsoft.com/office/drawing/2014/main" id="{D0B8F87F-3530-4BCD-A8E5-C1B83707B5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9" name="Freeform 39">
              <a:extLst>
                <a:ext uri="{FF2B5EF4-FFF2-40B4-BE49-F238E27FC236}">
                  <a16:creationId xmlns:a16="http://schemas.microsoft.com/office/drawing/2014/main" id="{5BE86BA3-AB0E-4F70-A552-0D9EB9E98E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0" name="Freeform 40">
              <a:extLst>
                <a:ext uri="{FF2B5EF4-FFF2-40B4-BE49-F238E27FC236}">
                  <a16:creationId xmlns:a16="http://schemas.microsoft.com/office/drawing/2014/main" id="{DF5FE773-B9AE-4A3F-8EDC-165CE579BDC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1" name="Freeform 41">
              <a:extLst>
                <a:ext uri="{FF2B5EF4-FFF2-40B4-BE49-F238E27FC236}">
                  <a16:creationId xmlns:a16="http://schemas.microsoft.com/office/drawing/2014/main" id="{4A03D7BE-B358-4F8B-85EA-65E0CBF2D1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2" name="Freeform 42">
              <a:extLst>
                <a:ext uri="{FF2B5EF4-FFF2-40B4-BE49-F238E27FC236}">
                  <a16:creationId xmlns:a16="http://schemas.microsoft.com/office/drawing/2014/main" id="{A6548877-0957-435B-A419-389A278E57E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3" name="Freeform 43">
              <a:extLst>
                <a:ext uri="{FF2B5EF4-FFF2-40B4-BE49-F238E27FC236}">
                  <a16:creationId xmlns:a16="http://schemas.microsoft.com/office/drawing/2014/main" id="{B2D5EA95-9E60-468A-8DA1-40F05C9BDA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4" name="Freeform 44">
              <a:extLst>
                <a:ext uri="{FF2B5EF4-FFF2-40B4-BE49-F238E27FC236}">
                  <a16:creationId xmlns:a16="http://schemas.microsoft.com/office/drawing/2014/main" id="{C9B409CE-11E5-40D1-8C9B-86614EAE2A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5" name="Rectangle 54">
              <a:extLst>
                <a:ext uri="{FF2B5EF4-FFF2-40B4-BE49-F238E27FC236}">
                  <a16:creationId xmlns:a16="http://schemas.microsoft.com/office/drawing/2014/main" id="{9E594AF5-DB50-4227-AC2F-10EE5233C41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56" name="Freeform 46">
              <a:extLst>
                <a:ext uri="{FF2B5EF4-FFF2-40B4-BE49-F238E27FC236}">
                  <a16:creationId xmlns:a16="http://schemas.microsoft.com/office/drawing/2014/main" id="{9335DCAF-74A2-4994-B5BF-1C079A40A5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7" name="Freeform 47">
              <a:extLst>
                <a:ext uri="{FF2B5EF4-FFF2-40B4-BE49-F238E27FC236}">
                  <a16:creationId xmlns:a16="http://schemas.microsoft.com/office/drawing/2014/main" id="{1DC8E1A2-0C6B-4BA9-85F4-3645AED5DEA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8" name="Freeform 48">
              <a:extLst>
                <a:ext uri="{FF2B5EF4-FFF2-40B4-BE49-F238E27FC236}">
                  <a16:creationId xmlns:a16="http://schemas.microsoft.com/office/drawing/2014/main" id="{28F38DE0-3BEE-441A-8212-E77DA2328A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9" name="Freeform 49">
              <a:extLst>
                <a:ext uri="{FF2B5EF4-FFF2-40B4-BE49-F238E27FC236}">
                  <a16:creationId xmlns:a16="http://schemas.microsoft.com/office/drawing/2014/main" id="{AE81208E-D239-496C-A312-506B0241B31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0" name="Freeform 50">
              <a:extLst>
                <a:ext uri="{FF2B5EF4-FFF2-40B4-BE49-F238E27FC236}">
                  <a16:creationId xmlns:a16="http://schemas.microsoft.com/office/drawing/2014/main" id="{242FE966-DDA4-4668-B8D6-C4B0D4C78E5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1" name="Freeform 51">
              <a:extLst>
                <a:ext uri="{FF2B5EF4-FFF2-40B4-BE49-F238E27FC236}">
                  <a16:creationId xmlns:a16="http://schemas.microsoft.com/office/drawing/2014/main" id="{FB0A5F60-550F-4025-9DCE-6F42A7C064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2" name="Freeform 52">
              <a:extLst>
                <a:ext uri="{FF2B5EF4-FFF2-40B4-BE49-F238E27FC236}">
                  <a16:creationId xmlns:a16="http://schemas.microsoft.com/office/drawing/2014/main" id="{D7B61D18-4A61-44C9-A809-40639E8C1D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3" name="Freeform 53">
              <a:extLst>
                <a:ext uri="{FF2B5EF4-FFF2-40B4-BE49-F238E27FC236}">
                  <a16:creationId xmlns:a16="http://schemas.microsoft.com/office/drawing/2014/main" id="{CB26E7EB-DC12-4BA7-B5DE-09EF2C1D0A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4" name="Freeform 54">
              <a:extLst>
                <a:ext uri="{FF2B5EF4-FFF2-40B4-BE49-F238E27FC236}">
                  <a16:creationId xmlns:a16="http://schemas.microsoft.com/office/drawing/2014/main" id="{921237B4-9D85-4611-851F-5DBD71544A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5" name="Freeform 55">
              <a:extLst>
                <a:ext uri="{FF2B5EF4-FFF2-40B4-BE49-F238E27FC236}">
                  <a16:creationId xmlns:a16="http://schemas.microsoft.com/office/drawing/2014/main" id="{C91509DE-9FAA-4E84-BCC1-CDDBEA8AC0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6" name="Freeform 56">
              <a:extLst>
                <a:ext uri="{FF2B5EF4-FFF2-40B4-BE49-F238E27FC236}">
                  <a16:creationId xmlns:a16="http://schemas.microsoft.com/office/drawing/2014/main" id="{C7029B06-6A09-4E46-BA86-F3C66DBDD4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7" name="Freeform 57">
              <a:extLst>
                <a:ext uri="{FF2B5EF4-FFF2-40B4-BE49-F238E27FC236}">
                  <a16:creationId xmlns:a16="http://schemas.microsoft.com/office/drawing/2014/main" id="{FF4ACFBF-D1F2-47B1-B0EB-F08C6508BD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8" name="Freeform 58">
              <a:extLst>
                <a:ext uri="{FF2B5EF4-FFF2-40B4-BE49-F238E27FC236}">
                  <a16:creationId xmlns:a16="http://schemas.microsoft.com/office/drawing/2014/main" id="{A6FD1991-3A0E-4F63-BAD9-A98C298604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grpSp>
      <p:sp>
        <p:nvSpPr>
          <p:cNvPr id="3" name="Content Placeholder 2">
            <a:extLst>
              <a:ext uri="{FF2B5EF4-FFF2-40B4-BE49-F238E27FC236}">
                <a16:creationId xmlns:a16="http://schemas.microsoft.com/office/drawing/2014/main" id="{B9CF51B8-6B8D-4B30-BD93-FBC5CBD1BD0F}"/>
              </a:ext>
            </a:extLst>
          </p:cNvPr>
          <p:cNvSpPr>
            <a:spLocks noGrp="1"/>
          </p:cNvSpPr>
          <p:nvPr>
            <p:ph idx="1"/>
          </p:nvPr>
        </p:nvSpPr>
        <p:spPr>
          <a:xfrm>
            <a:off x="7743443" y="1914524"/>
            <a:ext cx="4115182" cy="4525963"/>
          </a:xfrm>
        </p:spPr>
        <p:txBody>
          <a:bodyPr>
            <a:normAutofit/>
          </a:bodyPr>
          <a:lstStyle/>
          <a:p>
            <a:pPr>
              <a:lnSpc>
                <a:spcPct val="110000"/>
              </a:lnSpc>
            </a:pPr>
            <a:r>
              <a:rPr lang="en-US" sz="1400" dirty="0"/>
              <a:t>Again, a correlogram is terrific for checking correlation strength amongst variables, here’s a look at another version of this type of chart.</a:t>
            </a:r>
          </a:p>
          <a:p>
            <a:pPr>
              <a:lnSpc>
                <a:spcPct val="110000"/>
              </a:lnSpc>
            </a:pPr>
            <a:r>
              <a:rPr lang="en-US" sz="1400" dirty="0"/>
              <a:t>Positive correlated pairs: BP Diastolic vs. BP Systolic, BMI vs. Weight, BSA vs. Weight, Supermarket access vs Population, Exercise Access vs. Median Family Income, % Uninsured vs. Poverty Rate, % Uninsured vs. % Unemployed</a:t>
            </a:r>
          </a:p>
          <a:p>
            <a:pPr>
              <a:lnSpc>
                <a:spcPct val="110000"/>
              </a:lnSpc>
            </a:pPr>
            <a:r>
              <a:rPr lang="en-US" sz="1400" dirty="0"/>
              <a:t>Negative correlated pairs: Median Family Income vs. Poverty Rate, HS Grad Rate vs Access to Exercise, % Unemployed vs. Access to Exercise, % Uninsured vs. Median Family Income, % Uninsured vs. Supermarket Access, % Uninsured vs. Access to Exercise</a:t>
            </a:r>
          </a:p>
          <a:p>
            <a:pPr>
              <a:lnSpc>
                <a:spcPct val="110000"/>
              </a:lnSpc>
            </a:pPr>
            <a:r>
              <a:rPr lang="en-US" sz="1400" dirty="0"/>
              <a:t>These correlated pairs will be what pairings to focus on when looking at our k-means clustering.</a:t>
            </a:r>
          </a:p>
          <a:p>
            <a:pPr marL="0" indent="0">
              <a:lnSpc>
                <a:spcPct val="110000"/>
              </a:lnSpc>
              <a:buNone/>
            </a:pPr>
            <a:endParaRPr lang="en-US" sz="1100" dirty="0"/>
          </a:p>
          <a:p>
            <a:pPr>
              <a:lnSpc>
                <a:spcPct val="110000"/>
              </a:lnSpc>
            </a:pPr>
            <a:endParaRPr lang="en-US" sz="1100" dirty="0"/>
          </a:p>
          <a:p>
            <a:pPr>
              <a:lnSpc>
                <a:spcPct val="110000"/>
              </a:lnSpc>
            </a:pPr>
            <a:endParaRPr lang="en-US" sz="1100" dirty="0"/>
          </a:p>
        </p:txBody>
      </p:sp>
    </p:spTree>
    <p:extLst>
      <p:ext uri="{BB962C8B-B14F-4D97-AF65-F5344CB8AC3E}">
        <p14:creationId xmlns:p14="http://schemas.microsoft.com/office/powerpoint/2010/main" val="269430900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7FE87A-875C-402E-9405-A1F41F4FB63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83971A4-02D9-49BA-8C85-F0C970A59F85}"/>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5959429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C6270675-9512-4978-8583-36659256EE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627BBF9-1342-4847-B064-C32CAEDCDFCC}"/>
              </a:ext>
            </a:extLst>
          </p:cNvPr>
          <p:cNvSpPr>
            <a:spLocks noGrp="1"/>
          </p:cNvSpPr>
          <p:nvPr>
            <p:ph type="title"/>
          </p:nvPr>
        </p:nvSpPr>
        <p:spPr>
          <a:xfrm>
            <a:off x="1141413" y="618518"/>
            <a:ext cx="9905998" cy="1478570"/>
          </a:xfrm>
        </p:spPr>
        <p:txBody>
          <a:bodyPr>
            <a:normAutofit/>
          </a:bodyPr>
          <a:lstStyle/>
          <a:p>
            <a:r>
              <a:rPr lang="en-US" sz="3600"/>
              <a:t>Project Process</a:t>
            </a:r>
          </a:p>
        </p:txBody>
      </p:sp>
      <p:graphicFrame>
        <p:nvGraphicFramePr>
          <p:cNvPr id="7" name="Content Placeholder 3">
            <a:extLst>
              <a:ext uri="{FF2B5EF4-FFF2-40B4-BE49-F238E27FC236}">
                <a16:creationId xmlns:a16="http://schemas.microsoft.com/office/drawing/2014/main" id="{82535A98-A98B-43E5-B47A-1AB6AED01811}"/>
              </a:ext>
            </a:extLst>
          </p:cNvPr>
          <p:cNvGraphicFramePr>
            <a:graphicFrameLocks noGrp="1"/>
          </p:cNvGraphicFramePr>
          <p:nvPr>
            <p:ph idx="1"/>
            <p:extLst>
              <p:ext uri="{D42A27DB-BD31-4B8C-83A1-F6EECF244321}">
                <p14:modId xmlns:p14="http://schemas.microsoft.com/office/powerpoint/2010/main" val="3467267207"/>
              </p:ext>
            </p:extLst>
          </p:nvPr>
        </p:nvGraphicFramePr>
        <p:xfrm>
          <a:off x="457200" y="1968500"/>
          <a:ext cx="10896599" cy="45402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254284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A7932-D957-447F-9F69-C7346B195FBB}"/>
              </a:ext>
            </a:extLst>
          </p:cNvPr>
          <p:cNvSpPr>
            <a:spLocks noGrp="1"/>
          </p:cNvSpPr>
          <p:nvPr>
            <p:ph type="title"/>
          </p:nvPr>
        </p:nvSpPr>
        <p:spPr/>
        <p:txBody>
          <a:bodyPr/>
          <a:lstStyle/>
          <a:p>
            <a:r>
              <a:rPr lang="en-US" dirty="0"/>
              <a:t>Data Collection – Patient Encounter Build</a:t>
            </a:r>
          </a:p>
        </p:txBody>
      </p:sp>
      <p:sp>
        <p:nvSpPr>
          <p:cNvPr id="3" name="Content Placeholder 2">
            <a:extLst>
              <a:ext uri="{FF2B5EF4-FFF2-40B4-BE49-F238E27FC236}">
                <a16:creationId xmlns:a16="http://schemas.microsoft.com/office/drawing/2014/main" id="{A2E88B81-F9F0-40BE-BE43-C1C851CBD841}"/>
              </a:ext>
            </a:extLst>
          </p:cNvPr>
          <p:cNvSpPr>
            <a:spLocks noGrp="1"/>
          </p:cNvSpPr>
          <p:nvPr>
            <p:ph sz="half" idx="1"/>
          </p:nvPr>
        </p:nvSpPr>
        <p:spPr/>
        <p:txBody>
          <a:bodyPr>
            <a:normAutofit fontScale="92500"/>
          </a:bodyPr>
          <a:lstStyle/>
          <a:p>
            <a:r>
              <a:rPr lang="en-US" dirty="0"/>
              <a:t>Starting in Epic, I had to bring in patients from the Epic Database by the Patient Encounter level of granularity. Not only did I need patient encounter information though, I had to join this data to bring in demographic info about the patient, facility details, and diagnosis code information. </a:t>
            </a:r>
          </a:p>
        </p:txBody>
      </p:sp>
      <p:sp>
        <p:nvSpPr>
          <p:cNvPr id="4" name="Content Placeholder 3">
            <a:extLst>
              <a:ext uri="{FF2B5EF4-FFF2-40B4-BE49-F238E27FC236}">
                <a16:creationId xmlns:a16="http://schemas.microsoft.com/office/drawing/2014/main" id="{745156A5-DD32-44EC-862E-DC8BD95A70F3}"/>
              </a:ext>
            </a:extLst>
          </p:cNvPr>
          <p:cNvSpPr>
            <a:spLocks noGrp="1"/>
          </p:cNvSpPr>
          <p:nvPr>
            <p:ph sz="half" idx="2"/>
          </p:nvPr>
        </p:nvSpPr>
        <p:spPr/>
        <p:txBody>
          <a:bodyPr>
            <a:normAutofit fontScale="92500"/>
          </a:bodyPr>
          <a:lstStyle/>
          <a:p>
            <a:endParaRPr lang="en-US"/>
          </a:p>
        </p:txBody>
      </p:sp>
    </p:spTree>
    <p:extLst>
      <p:ext uri="{BB962C8B-B14F-4D97-AF65-F5344CB8AC3E}">
        <p14:creationId xmlns:p14="http://schemas.microsoft.com/office/powerpoint/2010/main" val="3060878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53E429-E3E6-4CB2-88CB-CD65CA206647}"/>
              </a:ext>
            </a:extLst>
          </p:cNvPr>
          <p:cNvSpPr>
            <a:spLocks noGrp="1"/>
          </p:cNvSpPr>
          <p:nvPr>
            <p:ph type="title"/>
          </p:nvPr>
        </p:nvSpPr>
        <p:spPr>
          <a:xfrm>
            <a:off x="1141413" y="618518"/>
            <a:ext cx="9905998" cy="1178532"/>
          </a:xfrm>
        </p:spPr>
        <p:txBody>
          <a:bodyPr/>
          <a:lstStyle/>
          <a:p>
            <a:r>
              <a:rPr lang="en-US" dirty="0"/>
              <a:t>Data Collection – Reference Tables</a:t>
            </a:r>
          </a:p>
        </p:txBody>
      </p:sp>
      <p:sp>
        <p:nvSpPr>
          <p:cNvPr id="3" name="Content Placeholder 2">
            <a:extLst>
              <a:ext uri="{FF2B5EF4-FFF2-40B4-BE49-F238E27FC236}">
                <a16:creationId xmlns:a16="http://schemas.microsoft.com/office/drawing/2014/main" id="{73708429-9137-4EED-9A8A-4BB8D6AC2F4B}"/>
              </a:ext>
            </a:extLst>
          </p:cNvPr>
          <p:cNvSpPr>
            <a:spLocks noGrp="1"/>
          </p:cNvSpPr>
          <p:nvPr>
            <p:ph sz="half" idx="1"/>
          </p:nvPr>
        </p:nvSpPr>
        <p:spPr>
          <a:xfrm>
            <a:off x="1141410" y="1873250"/>
            <a:ext cx="4878389" cy="4584700"/>
          </a:xfrm>
        </p:spPr>
        <p:txBody>
          <a:bodyPr>
            <a:normAutofit fontScale="92500" lnSpcReduction="20000"/>
          </a:bodyPr>
          <a:lstStyle/>
          <a:p>
            <a:r>
              <a:rPr lang="en-US" dirty="0"/>
              <a:t>Since I was bringing in data about patients social environments I needed to research different websites for social determinants.</a:t>
            </a:r>
          </a:p>
          <a:p>
            <a:pPr lvl="1"/>
            <a:r>
              <a:rPr lang="en-US" dirty="0"/>
              <a:t>I found a great deal of my social determinants from websites like cdc.gov and adt.com. </a:t>
            </a:r>
          </a:p>
          <a:p>
            <a:r>
              <a:rPr lang="en-US" dirty="0"/>
              <a:t>I also needed a way to link this information to my patients</a:t>
            </a:r>
          </a:p>
          <a:p>
            <a:pPr lvl="1"/>
            <a:r>
              <a:rPr lang="en-US" dirty="0"/>
              <a:t>Using zip codes and counties I was able to find a solution which allowed insight about where these patients were coming from.</a:t>
            </a:r>
          </a:p>
          <a:p>
            <a:pPr lvl="1"/>
            <a:endParaRPr lang="en-US" dirty="0"/>
          </a:p>
        </p:txBody>
      </p:sp>
      <p:sp>
        <p:nvSpPr>
          <p:cNvPr id="4" name="Content Placeholder 3">
            <a:extLst>
              <a:ext uri="{FF2B5EF4-FFF2-40B4-BE49-F238E27FC236}">
                <a16:creationId xmlns:a16="http://schemas.microsoft.com/office/drawing/2014/main" id="{9C977EDC-1E18-4C38-B3A1-E0018167D266}"/>
              </a:ext>
            </a:extLst>
          </p:cNvPr>
          <p:cNvSpPr>
            <a:spLocks noGrp="1"/>
          </p:cNvSpPr>
          <p:nvPr>
            <p:ph sz="half" idx="2"/>
          </p:nvPr>
        </p:nvSpPr>
        <p:spPr/>
        <p:txBody>
          <a:bodyPr>
            <a:normAutofit fontScale="92500" lnSpcReduction="20000"/>
          </a:bodyPr>
          <a:lstStyle/>
          <a:p>
            <a:endParaRPr lang="en-US"/>
          </a:p>
        </p:txBody>
      </p:sp>
    </p:spTree>
    <p:extLst>
      <p:ext uri="{BB962C8B-B14F-4D97-AF65-F5344CB8AC3E}">
        <p14:creationId xmlns:p14="http://schemas.microsoft.com/office/powerpoint/2010/main" val="5127519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3D2796-FB5A-4E49-BB33-0545CF3C687E}"/>
              </a:ext>
            </a:extLst>
          </p:cNvPr>
          <p:cNvSpPr>
            <a:spLocks noGrp="1"/>
          </p:cNvSpPr>
          <p:nvPr>
            <p:ph type="title"/>
          </p:nvPr>
        </p:nvSpPr>
        <p:spPr>
          <a:xfrm>
            <a:off x="1141413" y="618518"/>
            <a:ext cx="9905998" cy="657832"/>
          </a:xfrm>
        </p:spPr>
        <p:txBody>
          <a:bodyPr/>
          <a:lstStyle/>
          <a:p>
            <a:r>
              <a:rPr lang="en-US" dirty="0"/>
              <a:t>Data Collection – Bringing It all together</a:t>
            </a:r>
          </a:p>
        </p:txBody>
      </p:sp>
      <p:sp>
        <p:nvSpPr>
          <p:cNvPr id="3" name="Content Placeholder 2">
            <a:extLst>
              <a:ext uri="{FF2B5EF4-FFF2-40B4-BE49-F238E27FC236}">
                <a16:creationId xmlns:a16="http://schemas.microsoft.com/office/drawing/2014/main" id="{62AD3500-6A4F-4C2D-8542-6B90145D1F74}"/>
              </a:ext>
            </a:extLst>
          </p:cNvPr>
          <p:cNvSpPr>
            <a:spLocks noGrp="1"/>
          </p:cNvSpPr>
          <p:nvPr>
            <p:ph sz="half" idx="1"/>
          </p:nvPr>
        </p:nvSpPr>
        <p:spPr>
          <a:xfrm>
            <a:off x="1141410" y="1447800"/>
            <a:ext cx="4878389" cy="3263900"/>
          </a:xfrm>
        </p:spPr>
        <p:txBody>
          <a:bodyPr/>
          <a:lstStyle/>
          <a:p>
            <a:r>
              <a:rPr lang="en-US" dirty="0"/>
              <a:t>The best tool at my disposal to bring my patient data, and my reference files together is a tool we use at SCL Health called Alteryx which is great for joining, cleansing, and manipulating data so to better use it for analysis and modeling.</a:t>
            </a:r>
          </a:p>
        </p:txBody>
      </p:sp>
      <p:pic>
        <p:nvPicPr>
          <p:cNvPr id="7" name="Picture 6">
            <a:extLst>
              <a:ext uri="{FF2B5EF4-FFF2-40B4-BE49-F238E27FC236}">
                <a16:creationId xmlns:a16="http://schemas.microsoft.com/office/drawing/2014/main" id="{A99FC1B0-5AD1-4807-8B38-258BA5645BAF}"/>
              </a:ext>
            </a:extLst>
          </p:cNvPr>
          <p:cNvPicPr/>
          <p:nvPr/>
        </p:nvPicPr>
        <p:blipFill>
          <a:blip r:embed="rId2"/>
          <a:stretch>
            <a:fillRect/>
          </a:stretch>
        </p:blipFill>
        <p:spPr>
          <a:xfrm>
            <a:off x="6262687" y="1447800"/>
            <a:ext cx="5173663" cy="1771650"/>
          </a:xfrm>
          <a:prstGeom prst="rect">
            <a:avLst/>
          </a:prstGeom>
        </p:spPr>
      </p:pic>
      <p:pic>
        <p:nvPicPr>
          <p:cNvPr id="8" name="Picture 7">
            <a:extLst>
              <a:ext uri="{FF2B5EF4-FFF2-40B4-BE49-F238E27FC236}">
                <a16:creationId xmlns:a16="http://schemas.microsoft.com/office/drawing/2014/main" id="{AEA4AA64-D4A6-4D2F-8AE0-5F2D7BB64D7A}"/>
              </a:ext>
            </a:extLst>
          </p:cNvPr>
          <p:cNvPicPr/>
          <p:nvPr/>
        </p:nvPicPr>
        <p:blipFill>
          <a:blip r:embed="rId3"/>
          <a:stretch>
            <a:fillRect/>
          </a:stretch>
        </p:blipFill>
        <p:spPr>
          <a:xfrm>
            <a:off x="6262686" y="3429000"/>
            <a:ext cx="5173662" cy="1536700"/>
          </a:xfrm>
          <a:prstGeom prst="rect">
            <a:avLst/>
          </a:prstGeom>
        </p:spPr>
      </p:pic>
      <p:pic>
        <p:nvPicPr>
          <p:cNvPr id="9" name="Picture 8">
            <a:extLst>
              <a:ext uri="{FF2B5EF4-FFF2-40B4-BE49-F238E27FC236}">
                <a16:creationId xmlns:a16="http://schemas.microsoft.com/office/drawing/2014/main" id="{D2688E6E-9100-48D4-BD0F-B77CEA98FCD7}"/>
              </a:ext>
            </a:extLst>
          </p:cNvPr>
          <p:cNvPicPr/>
          <p:nvPr/>
        </p:nvPicPr>
        <p:blipFill>
          <a:blip r:embed="rId4"/>
          <a:stretch>
            <a:fillRect/>
          </a:stretch>
        </p:blipFill>
        <p:spPr>
          <a:xfrm>
            <a:off x="6262686" y="5115877"/>
            <a:ext cx="5173661" cy="1646873"/>
          </a:xfrm>
          <a:prstGeom prst="rect">
            <a:avLst/>
          </a:prstGeom>
        </p:spPr>
      </p:pic>
    </p:spTree>
    <p:extLst>
      <p:ext uri="{BB962C8B-B14F-4D97-AF65-F5344CB8AC3E}">
        <p14:creationId xmlns:p14="http://schemas.microsoft.com/office/powerpoint/2010/main" val="34574942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15BC77-D2B8-4C86-8929-3F1A2AA1C730}"/>
              </a:ext>
            </a:extLst>
          </p:cNvPr>
          <p:cNvSpPr>
            <a:spLocks noGrp="1"/>
          </p:cNvSpPr>
          <p:nvPr>
            <p:ph type="title"/>
          </p:nvPr>
        </p:nvSpPr>
        <p:spPr/>
        <p:txBody>
          <a:bodyPr/>
          <a:lstStyle/>
          <a:p>
            <a:r>
              <a:rPr lang="en-US" dirty="0"/>
              <a:t>Exploratory Data Analysis</a:t>
            </a:r>
          </a:p>
        </p:txBody>
      </p:sp>
      <p:sp>
        <p:nvSpPr>
          <p:cNvPr id="3" name="Content Placeholder 2">
            <a:extLst>
              <a:ext uri="{FF2B5EF4-FFF2-40B4-BE49-F238E27FC236}">
                <a16:creationId xmlns:a16="http://schemas.microsoft.com/office/drawing/2014/main" id="{ED8DA3A0-E909-4367-98C3-DA75A27B51F8}"/>
              </a:ext>
            </a:extLst>
          </p:cNvPr>
          <p:cNvSpPr>
            <a:spLocks noGrp="1"/>
          </p:cNvSpPr>
          <p:nvPr>
            <p:ph sz="half" idx="1"/>
          </p:nvPr>
        </p:nvSpPr>
        <p:spPr>
          <a:xfrm>
            <a:off x="285751" y="2097088"/>
            <a:ext cx="4878389" cy="3541714"/>
          </a:xfrm>
        </p:spPr>
        <p:txBody>
          <a:bodyPr/>
          <a:lstStyle/>
          <a:p>
            <a:r>
              <a:rPr lang="en-US" dirty="0"/>
              <a:t>The first steps in any go EDA process is learning about the dimensions and structure of your overall dataset.</a:t>
            </a:r>
          </a:p>
          <a:p>
            <a:pPr lvl="1"/>
            <a:r>
              <a:rPr lang="en-US" dirty="0"/>
              <a:t>This will help give you knowledge about the dataset so when you go to model you will know what kind of information you could possibly get back.</a:t>
            </a:r>
          </a:p>
        </p:txBody>
      </p:sp>
      <p:sp>
        <p:nvSpPr>
          <p:cNvPr id="4" name="Content Placeholder 3">
            <a:extLst>
              <a:ext uri="{FF2B5EF4-FFF2-40B4-BE49-F238E27FC236}">
                <a16:creationId xmlns:a16="http://schemas.microsoft.com/office/drawing/2014/main" id="{578B6528-3482-4159-AF9B-FD5BF1D6A277}"/>
              </a:ext>
            </a:extLst>
          </p:cNvPr>
          <p:cNvSpPr>
            <a:spLocks noGrp="1"/>
          </p:cNvSpPr>
          <p:nvPr>
            <p:ph sz="half" idx="2"/>
          </p:nvPr>
        </p:nvSpPr>
        <p:spPr>
          <a:xfrm>
            <a:off x="6094411" y="3688141"/>
            <a:ext cx="4875211" cy="572709"/>
          </a:xfrm>
        </p:spPr>
        <p:txBody>
          <a:bodyPr/>
          <a:lstStyle/>
          <a:p>
            <a:r>
              <a:rPr lang="en-US" dirty="0"/>
              <a:t>Structure</a:t>
            </a:r>
          </a:p>
        </p:txBody>
      </p:sp>
      <p:pic>
        <p:nvPicPr>
          <p:cNvPr id="5" name="Picture 4">
            <a:extLst>
              <a:ext uri="{FF2B5EF4-FFF2-40B4-BE49-F238E27FC236}">
                <a16:creationId xmlns:a16="http://schemas.microsoft.com/office/drawing/2014/main" id="{6B47AB27-0F53-4199-88AC-41040E4C4D50}"/>
              </a:ext>
            </a:extLst>
          </p:cNvPr>
          <p:cNvPicPr/>
          <p:nvPr/>
        </p:nvPicPr>
        <p:blipFill>
          <a:blip r:embed="rId2"/>
          <a:stretch>
            <a:fillRect/>
          </a:stretch>
        </p:blipFill>
        <p:spPr>
          <a:xfrm>
            <a:off x="6419850" y="2624743"/>
            <a:ext cx="4049714" cy="1032858"/>
          </a:xfrm>
          <a:prstGeom prst="rect">
            <a:avLst/>
          </a:prstGeom>
        </p:spPr>
      </p:pic>
      <p:sp>
        <p:nvSpPr>
          <p:cNvPr id="6" name="Content Placeholder 3">
            <a:extLst>
              <a:ext uri="{FF2B5EF4-FFF2-40B4-BE49-F238E27FC236}">
                <a16:creationId xmlns:a16="http://schemas.microsoft.com/office/drawing/2014/main" id="{785043C9-AD62-4C66-8443-B93AF7E15EEA}"/>
              </a:ext>
            </a:extLst>
          </p:cNvPr>
          <p:cNvSpPr txBox="1">
            <a:spLocks/>
          </p:cNvSpPr>
          <p:nvPr/>
        </p:nvSpPr>
        <p:spPr>
          <a:xfrm>
            <a:off x="6094411" y="2166934"/>
            <a:ext cx="4875211" cy="572709"/>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r>
              <a:rPr lang="en-US" dirty="0"/>
              <a:t>Dimensions</a:t>
            </a:r>
          </a:p>
        </p:txBody>
      </p:sp>
      <p:pic>
        <p:nvPicPr>
          <p:cNvPr id="7" name="Picture 6">
            <a:extLst>
              <a:ext uri="{FF2B5EF4-FFF2-40B4-BE49-F238E27FC236}">
                <a16:creationId xmlns:a16="http://schemas.microsoft.com/office/drawing/2014/main" id="{731D4435-A162-45B5-A139-6173A26B6F37}"/>
              </a:ext>
            </a:extLst>
          </p:cNvPr>
          <p:cNvPicPr/>
          <p:nvPr/>
        </p:nvPicPr>
        <p:blipFill>
          <a:blip r:embed="rId3"/>
          <a:stretch>
            <a:fillRect/>
          </a:stretch>
        </p:blipFill>
        <p:spPr>
          <a:xfrm>
            <a:off x="5164140" y="4115410"/>
            <a:ext cx="6907210" cy="2679090"/>
          </a:xfrm>
          <a:prstGeom prst="rect">
            <a:avLst/>
          </a:prstGeom>
        </p:spPr>
      </p:pic>
    </p:spTree>
    <p:extLst>
      <p:ext uri="{BB962C8B-B14F-4D97-AF65-F5344CB8AC3E}">
        <p14:creationId xmlns:p14="http://schemas.microsoft.com/office/powerpoint/2010/main" val="22946546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86FE2B-B31B-4076-AEB6-70999648B621}"/>
              </a:ext>
            </a:extLst>
          </p:cNvPr>
          <p:cNvSpPr>
            <a:spLocks noGrp="1"/>
          </p:cNvSpPr>
          <p:nvPr>
            <p:ph type="title"/>
          </p:nvPr>
        </p:nvSpPr>
        <p:spPr/>
        <p:txBody>
          <a:bodyPr/>
          <a:lstStyle/>
          <a:p>
            <a:r>
              <a:rPr lang="en-US" dirty="0"/>
              <a:t>Exploratory Data Analysis </a:t>
            </a:r>
          </a:p>
        </p:txBody>
      </p:sp>
      <p:sp>
        <p:nvSpPr>
          <p:cNvPr id="4" name="Text Placeholder 3">
            <a:extLst>
              <a:ext uri="{FF2B5EF4-FFF2-40B4-BE49-F238E27FC236}">
                <a16:creationId xmlns:a16="http://schemas.microsoft.com/office/drawing/2014/main" id="{D0CACE00-FEA1-4AC7-BF37-81848835A4B9}"/>
              </a:ext>
            </a:extLst>
          </p:cNvPr>
          <p:cNvSpPr>
            <a:spLocks noGrp="1"/>
          </p:cNvSpPr>
          <p:nvPr>
            <p:ph type="body" sz="half" idx="2"/>
          </p:nvPr>
        </p:nvSpPr>
        <p:spPr/>
        <p:txBody>
          <a:bodyPr/>
          <a:lstStyle/>
          <a:p>
            <a:r>
              <a:rPr lang="en-US" dirty="0"/>
              <a:t>When running the structure command I found I had to change some of the data types of my data. </a:t>
            </a:r>
          </a:p>
          <a:p>
            <a:r>
              <a:rPr lang="en-US" dirty="0"/>
              <a:t>It was 23 out of my 68 variables that needed changed.</a:t>
            </a:r>
          </a:p>
          <a:p>
            <a:r>
              <a:rPr lang="en-US" dirty="0"/>
              <a:t>2 to numeric, 8 to factor, 13 to character based.</a:t>
            </a:r>
          </a:p>
          <a:p>
            <a:r>
              <a:rPr lang="en-US" dirty="0"/>
              <a:t>From there, I was able to move on and check how well my data fed into RStudio. </a:t>
            </a:r>
          </a:p>
        </p:txBody>
      </p:sp>
      <p:pic>
        <p:nvPicPr>
          <p:cNvPr id="5" name="Picture 4">
            <a:extLst>
              <a:ext uri="{FF2B5EF4-FFF2-40B4-BE49-F238E27FC236}">
                <a16:creationId xmlns:a16="http://schemas.microsoft.com/office/drawing/2014/main" id="{0500CAD3-57FA-4F65-B86C-BD3C834F8777}"/>
              </a:ext>
            </a:extLst>
          </p:cNvPr>
          <p:cNvPicPr/>
          <p:nvPr/>
        </p:nvPicPr>
        <p:blipFill>
          <a:blip r:embed="rId2"/>
          <a:stretch>
            <a:fillRect/>
          </a:stretch>
        </p:blipFill>
        <p:spPr>
          <a:xfrm>
            <a:off x="5370513" y="1262060"/>
            <a:ext cx="6403975" cy="2274890"/>
          </a:xfrm>
          <a:prstGeom prst="rect">
            <a:avLst/>
          </a:prstGeom>
        </p:spPr>
      </p:pic>
      <p:pic>
        <p:nvPicPr>
          <p:cNvPr id="6" name="Picture 5">
            <a:extLst>
              <a:ext uri="{FF2B5EF4-FFF2-40B4-BE49-F238E27FC236}">
                <a16:creationId xmlns:a16="http://schemas.microsoft.com/office/drawing/2014/main" id="{1FA5F598-8A72-4FA8-BC01-7FECCD24B24F}"/>
              </a:ext>
            </a:extLst>
          </p:cNvPr>
          <p:cNvPicPr/>
          <p:nvPr/>
        </p:nvPicPr>
        <p:blipFill>
          <a:blip r:embed="rId3"/>
          <a:stretch>
            <a:fillRect/>
          </a:stretch>
        </p:blipFill>
        <p:spPr>
          <a:xfrm>
            <a:off x="5370513" y="3741419"/>
            <a:ext cx="6403974" cy="2214881"/>
          </a:xfrm>
          <a:prstGeom prst="rect">
            <a:avLst/>
          </a:prstGeom>
        </p:spPr>
      </p:pic>
    </p:spTree>
    <p:extLst>
      <p:ext uri="{BB962C8B-B14F-4D97-AF65-F5344CB8AC3E}">
        <p14:creationId xmlns:p14="http://schemas.microsoft.com/office/powerpoint/2010/main" val="379664968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docProps/app.xml><?xml version="1.0" encoding="utf-8"?>
<Properties xmlns="http://schemas.openxmlformats.org/officeDocument/2006/extended-properties" xmlns:vt="http://schemas.openxmlformats.org/officeDocument/2006/docPropsVTypes">
  <TotalTime>0</TotalTime>
  <Words>2404</Words>
  <Application>Microsoft Office PowerPoint</Application>
  <PresentationFormat>Widescreen</PresentationFormat>
  <Paragraphs>140</Paragraphs>
  <Slides>33</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33</vt:i4>
      </vt:variant>
    </vt:vector>
  </HeadingPairs>
  <TitlesOfParts>
    <vt:vector size="36" baseType="lpstr">
      <vt:lpstr>Arial</vt:lpstr>
      <vt:lpstr>Tw Cen MT</vt:lpstr>
      <vt:lpstr>Circuit</vt:lpstr>
      <vt:lpstr>Investigation of the Bruner Patient Population</vt:lpstr>
      <vt:lpstr>Introduction</vt:lpstr>
      <vt:lpstr>Objective For this study</vt:lpstr>
      <vt:lpstr>Project Process</vt:lpstr>
      <vt:lpstr>Data Collection – Patient Encounter Build</vt:lpstr>
      <vt:lpstr>Data Collection – Reference Tables</vt:lpstr>
      <vt:lpstr>Data Collection – Bringing It all together</vt:lpstr>
      <vt:lpstr>Exploratory Data Analysis</vt:lpstr>
      <vt:lpstr>Exploratory Data Analysis </vt:lpstr>
      <vt:lpstr>Exploratory Data Analysis </vt:lpstr>
      <vt:lpstr>Exploratory Data Analysis</vt:lpstr>
      <vt:lpstr>Exploratory Data Analysis </vt:lpstr>
      <vt:lpstr>Exploratory Data Analysis</vt:lpstr>
      <vt:lpstr>Exploratory Data Analysis</vt:lpstr>
      <vt:lpstr>Exploratory Data Analysis</vt:lpstr>
      <vt:lpstr>Exploratory Data Analysis – What we learned</vt:lpstr>
      <vt:lpstr>Visualizing the patient population</vt:lpstr>
      <vt:lpstr>Visualizing the Patient Population</vt:lpstr>
      <vt:lpstr>Visualizing the patient Population</vt:lpstr>
      <vt:lpstr>Visualizing the Patient Population</vt:lpstr>
      <vt:lpstr>Visualizing the Patient population</vt:lpstr>
      <vt:lpstr>Hierarchical Cluster Analysis</vt:lpstr>
      <vt:lpstr>HIERARCHICAL CLUSTER ANALYSIS </vt:lpstr>
      <vt:lpstr>Hierarchical Cluster analysis</vt:lpstr>
      <vt:lpstr>Hierarchical Cluster Analysis</vt:lpstr>
      <vt:lpstr>Hierarchical Cluster ANalysis</vt:lpstr>
      <vt:lpstr>Hierarchical Cluster Analysis </vt:lpstr>
      <vt:lpstr>Hierarchical Cluster analysis</vt:lpstr>
      <vt:lpstr>Hierarchical cluster analysis</vt:lpstr>
      <vt:lpstr>Hierarchical Cluster Analysis</vt:lpstr>
      <vt:lpstr>K-Means Analysis</vt:lpstr>
      <vt:lpstr>K-Means Analysis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Investigation of the Bruner Patient Population</dc:title>
  <dc:creator>Zach Adair</dc:creator>
  <cp:lastModifiedBy>Zach Adair</cp:lastModifiedBy>
  <cp:revision>1</cp:revision>
  <dcterms:created xsi:type="dcterms:W3CDTF">2019-10-23T11:58:27Z</dcterms:created>
  <dcterms:modified xsi:type="dcterms:W3CDTF">2019-10-23T12:07:59Z</dcterms:modified>
</cp:coreProperties>
</file>